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Be Vietnam" panose="020B0604020202020204" charset="0"/>
      <p:regular r:id="rId39"/>
    </p:embeddedFont>
    <p:embeddedFont>
      <p:font typeface="Be Vietnam Ultra-Bold" panose="020B0604020202020204" charset="0"/>
      <p:regular r:id="rId40"/>
    </p:embeddedFont>
    <p:embeddedFont>
      <p:font typeface="IBM Plex Sans" panose="020B0503050203000203" pitchFamily="34" charset="0"/>
      <p:regular r:id="rId41"/>
    </p:embeddedFont>
    <p:embeddedFont>
      <p:font typeface="IBM Plex Sans Bold" panose="020B0604020202020204" charset="0"/>
      <p:regular r:id="rId42"/>
    </p:embeddedFont>
    <p:embeddedFont>
      <p:font typeface="Mulish"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6.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6.png"/><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34.sv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34.sv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6.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53028" y="23618"/>
            <a:ext cx="19530372" cy="12206482"/>
          </a:xfrm>
          <a:custGeom>
            <a:avLst/>
            <a:gdLst/>
            <a:ahLst/>
            <a:cxnLst/>
            <a:rect l="l" t="t" r="r" b="b"/>
            <a:pathLst>
              <a:path w="19530372" h="12206482">
                <a:moveTo>
                  <a:pt x="0" y="0"/>
                </a:moveTo>
                <a:lnTo>
                  <a:pt x="19530372" y="0"/>
                </a:lnTo>
                <a:lnTo>
                  <a:pt x="19530372" y="12206482"/>
                </a:lnTo>
                <a:lnTo>
                  <a:pt x="0" y="12206482"/>
                </a:lnTo>
                <a:lnTo>
                  <a:pt x="0" y="0"/>
                </a:lnTo>
                <a:close/>
              </a:path>
            </a:pathLst>
          </a:custGeom>
          <a:blipFill>
            <a:blip r:embed="rId3"/>
            <a:stretch>
              <a:fillRect/>
            </a:stretch>
          </a:blipFill>
        </p:spPr>
        <p:txBody>
          <a:bodyPr/>
          <a:lstStyle/>
          <a:p>
            <a:endParaRPr lang="en-IN"/>
          </a:p>
        </p:txBody>
      </p:sp>
      <p:sp>
        <p:nvSpPr>
          <p:cNvPr id="4" name="Freeform 4"/>
          <p:cNvSpPr/>
          <p:nvPr/>
        </p:nvSpPr>
        <p:spPr>
          <a:xfrm>
            <a:off x="299484" y="3834314"/>
            <a:ext cx="7439428" cy="2618372"/>
          </a:xfrm>
          <a:custGeom>
            <a:avLst/>
            <a:gdLst/>
            <a:ahLst/>
            <a:cxnLst/>
            <a:rect l="l" t="t" r="r" b="b"/>
            <a:pathLst>
              <a:path w="7439428" h="2618372">
                <a:moveTo>
                  <a:pt x="0" y="0"/>
                </a:moveTo>
                <a:lnTo>
                  <a:pt x="7439428" y="0"/>
                </a:lnTo>
                <a:lnTo>
                  <a:pt x="7439428" y="2618372"/>
                </a:lnTo>
                <a:lnTo>
                  <a:pt x="0" y="2618372"/>
                </a:lnTo>
                <a:lnTo>
                  <a:pt x="0" y="0"/>
                </a:lnTo>
                <a:close/>
              </a:path>
            </a:pathLst>
          </a:custGeom>
          <a:blipFill>
            <a:blip r:embed="rId4"/>
            <a:stretch>
              <a:fillRect b="-42062"/>
            </a:stretch>
          </a:blipFill>
          <a:ln cap="sq">
            <a:noFill/>
            <a:prstDash val="solid"/>
            <a:miter/>
          </a:ln>
        </p:spPr>
        <p:txBody>
          <a:bodyPr/>
          <a:lstStyle/>
          <a:p>
            <a:endParaRPr lang="en-IN"/>
          </a:p>
        </p:txBody>
      </p:sp>
      <p:sp>
        <p:nvSpPr>
          <p:cNvPr id="5" name="Freeform 5"/>
          <p:cNvSpPr/>
          <p:nvPr/>
        </p:nvSpPr>
        <p:spPr>
          <a:xfrm>
            <a:off x="11531829" y="4385252"/>
            <a:ext cx="9163797" cy="9140361"/>
          </a:xfrm>
          <a:custGeom>
            <a:avLst/>
            <a:gdLst/>
            <a:ahLst/>
            <a:cxnLst/>
            <a:rect l="l" t="t" r="r" b="b"/>
            <a:pathLst>
              <a:path w="9163797" h="9140361">
                <a:moveTo>
                  <a:pt x="0" y="0"/>
                </a:moveTo>
                <a:lnTo>
                  <a:pt x="9163797" y="0"/>
                </a:lnTo>
                <a:lnTo>
                  <a:pt x="9163797" y="9140361"/>
                </a:lnTo>
                <a:lnTo>
                  <a:pt x="0" y="9140361"/>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4203233" y="6919863"/>
            <a:ext cx="3562353" cy="353060"/>
          </a:xfrm>
          <a:prstGeom prst="rect">
            <a:avLst/>
          </a:prstGeom>
        </p:spPr>
        <p:txBody>
          <a:bodyPr lIns="0" tIns="0" rIns="0" bIns="0" rtlCol="0" anchor="t">
            <a:spAutoFit/>
          </a:bodyPr>
          <a:lstStyle/>
          <a:p>
            <a:pPr marL="0" lvl="0" indent="0" algn="r">
              <a:lnSpc>
                <a:spcPts val="2859"/>
              </a:lnSpc>
              <a:spcBef>
                <a:spcPct val="0"/>
              </a:spcBef>
            </a:pPr>
            <a:r>
              <a:rPr lang="en-US" sz="2199" b="1" u="none" spc="191">
                <a:solidFill>
                  <a:srgbClr val="F8F8F8"/>
                </a:solidFill>
                <a:latin typeface="Be Vietnam Ultra-Bold"/>
                <a:ea typeface="Be Vietnam Ultra-Bold"/>
                <a:cs typeface="Be Vietnam Ultra-Bold"/>
                <a:sym typeface="Be Vietnam Ultra-Bold"/>
              </a:rPr>
              <a:t>PRESENTED BY</a:t>
            </a:r>
          </a:p>
        </p:txBody>
      </p:sp>
      <p:sp>
        <p:nvSpPr>
          <p:cNvPr id="7" name="TextBox 7"/>
          <p:cNvSpPr txBox="1"/>
          <p:nvPr/>
        </p:nvSpPr>
        <p:spPr>
          <a:xfrm>
            <a:off x="12478817" y="7391944"/>
            <a:ext cx="5286770" cy="465384"/>
          </a:xfrm>
          <a:prstGeom prst="rect">
            <a:avLst/>
          </a:prstGeom>
        </p:spPr>
        <p:txBody>
          <a:bodyPr lIns="0" tIns="0" rIns="0" bIns="0" rtlCol="0" anchor="t">
            <a:spAutoFit/>
          </a:bodyPr>
          <a:lstStyle/>
          <a:p>
            <a:pPr algn="r">
              <a:lnSpc>
                <a:spcPts val="3883"/>
              </a:lnSpc>
            </a:pPr>
            <a:r>
              <a:rPr lang="en-US" sz="2773" b="1" dirty="0">
                <a:solidFill>
                  <a:srgbClr val="F8F8F8"/>
                </a:solidFill>
                <a:latin typeface="IBM Plex Sans Bold"/>
                <a:ea typeface="IBM Plex Sans Bold"/>
                <a:cs typeface="IBM Plex Sans Bold"/>
                <a:sym typeface="IBM Plex Sans Bold"/>
              </a:rPr>
              <a:t>Dharmik Patel  - 23BCE528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5" name="TextBox 5"/>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6" name="Freeform 6"/>
          <p:cNvSpPr/>
          <p:nvPr/>
        </p:nvSpPr>
        <p:spPr>
          <a:xfrm>
            <a:off x="1028700" y="3406035"/>
            <a:ext cx="8162652" cy="5571010"/>
          </a:xfrm>
          <a:custGeom>
            <a:avLst/>
            <a:gdLst/>
            <a:ahLst/>
            <a:cxnLst/>
            <a:rect l="l" t="t" r="r" b="b"/>
            <a:pathLst>
              <a:path w="8162652" h="5571010">
                <a:moveTo>
                  <a:pt x="0" y="0"/>
                </a:moveTo>
                <a:lnTo>
                  <a:pt x="8162652" y="0"/>
                </a:lnTo>
                <a:lnTo>
                  <a:pt x="8162652" y="5571010"/>
                </a:lnTo>
                <a:lnTo>
                  <a:pt x="0" y="5571010"/>
                </a:lnTo>
                <a:lnTo>
                  <a:pt x="0" y="0"/>
                </a:lnTo>
                <a:close/>
              </a:path>
            </a:pathLst>
          </a:custGeom>
          <a:blipFill>
            <a:blip r:embed="rId4"/>
            <a:stretch>
              <a:fillRect/>
            </a:stretch>
          </a:blipFill>
        </p:spPr>
        <p:txBody>
          <a:bodyPr/>
          <a:lstStyle/>
          <a:p>
            <a:endParaRPr lang="en-IN"/>
          </a:p>
        </p:txBody>
      </p:sp>
      <p:sp>
        <p:nvSpPr>
          <p:cNvPr id="7" name="Freeform 7"/>
          <p:cNvSpPr/>
          <p:nvPr/>
        </p:nvSpPr>
        <p:spPr>
          <a:xfrm>
            <a:off x="9458151" y="3346493"/>
            <a:ext cx="8460349" cy="5690094"/>
          </a:xfrm>
          <a:custGeom>
            <a:avLst/>
            <a:gdLst/>
            <a:ahLst/>
            <a:cxnLst/>
            <a:rect l="l" t="t" r="r" b="b"/>
            <a:pathLst>
              <a:path w="8460349" h="5690094">
                <a:moveTo>
                  <a:pt x="0" y="0"/>
                </a:moveTo>
                <a:lnTo>
                  <a:pt x="8460350" y="0"/>
                </a:lnTo>
                <a:lnTo>
                  <a:pt x="8460350" y="5690094"/>
                </a:lnTo>
                <a:lnTo>
                  <a:pt x="0" y="5690094"/>
                </a:lnTo>
                <a:lnTo>
                  <a:pt x="0" y="0"/>
                </a:lnTo>
                <a:close/>
              </a:path>
            </a:pathLst>
          </a:custGeom>
          <a:blipFill>
            <a:blip r:embed="rId5"/>
            <a:stretch>
              <a:fillRect r="-13512"/>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001978"/>
            <a:ext cx="14522302" cy="3375043"/>
          </a:xfrm>
          <a:prstGeom prst="rect">
            <a:avLst/>
          </a:prstGeom>
        </p:spPr>
        <p:txBody>
          <a:bodyPr lIns="0" tIns="0" rIns="0" bIns="0" rtlCol="0" anchor="t">
            <a:spAutoFit/>
          </a:bodyPr>
          <a:lstStyle/>
          <a:p>
            <a:pPr algn="l">
              <a:lnSpc>
                <a:spcPts val="6549"/>
              </a:lnSpc>
            </a:pPr>
            <a:r>
              <a:rPr lang="en-US" sz="3290" b="1">
                <a:solidFill>
                  <a:srgbClr val="FFFFFF"/>
                </a:solidFill>
                <a:latin typeface="IBM Plex Sans Bold"/>
                <a:ea typeface="IBM Plex Sans Bold"/>
                <a:cs typeface="IBM Plex Sans Bold"/>
                <a:sym typeface="IBM Plex Sans Bold"/>
              </a:rPr>
              <a:t>Interpretation:</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The p-value (</a:t>
            </a:r>
            <a:r>
              <a:rPr lang="en-US" sz="2390" b="1">
                <a:solidFill>
                  <a:srgbClr val="FFFFFF"/>
                </a:solidFill>
                <a:latin typeface="IBM Plex Sans Bold"/>
                <a:ea typeface="IBM Plex Sans Bold"/>
                <a:cs typeface="IBM Plex Sans Bold"/>
                <a:sym typeface="IBM Plex Sans Bold"/>
              </a:rPr>
              <a:t>0.066</a:t>
            </a:r>
            <a:r>
              <a:rPr lang="en-US" sz="2390">
                <a:solidFill>
                  <a:srgbClr val="FFFFFF"/>
                </a:solidFill>
                <a:latin typeface="IBM Plex Sans"/>
                <a:ea typeface="IBM Plex Sans"/>
                <a:cs typeface="IBM Plex Sans"/>
                <a:sym typeface="IBM Plex Sans"/>
              </a:rPr>
              <a:t>) is greater than </a:t>
            </a:r>
            <a:r>
              <a:rPr lang="en-US" sz="2390" b="1">
                <a:solidFill>
                  <a:srgbClr val="FFFFFF"/>
                </a:solidFill>
                <a:latin typeface="IBM Plex Sans Bold"/>
                <a:ea typeface="IBM Plex Sans Bold"/>
                <a:cs typeface="IBM Plex Sans Bold"/>
                <a:sym typeface="IBM Plex Sans Bold"/>
              </a:rPr>
              <a:t>0.05</a:t>
            </a:r>
            <a:r>
              <a:rPr lang="en-US" sz="2390">
                <a:solidFill>
                  <a:srgbClr val="FFFFFF"/>
                </a:solidFill>
                <a:latin typeface="IBM Plex Sans"/>
                <a:ea typeface="IBM Plex Sans"/>
                <a:cs typeface="IBM Plex Sans"/>
                <a:sym typeface="IBM Plex Sans"/>
              </a:rPr>
              <a:t>, meaning we fail to reject the null hypothesis (H₀).</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This suggests that there is no statistically significant relationship between usage frequency and overall satisfaction with Zepto at the 5% significance level.</a:t>
            </a:r>
          </a:p>
          <a:p>
            <a:pPr algn="l">
              <a:lnSpc>
                <a:spcPts val="6549"/>
              </a:lnSpc>
            </a:pPr>
            <a:endParaRPr lang="en-US" sz="2390">
              <a:solidFill>
                <a:srgbClr val="FFFFFF"/>
              </a:solidFill>
              <a:latin typeface="IBM Plex Sans"/>
              <a:ea typeface="IBM Plex Sans"/>
              <a:cs typeface="IBM Plex Sans"/>
              <a:sym typeface="IBM Plex Sans"/>
            </a:endParaRPr>
          </a:p>
        </p:txBody>
      </p:sp>
      <p:sp>
        <p:nvSpPr>
          <p:cNvPr id="8" name="TextBox 8"/>
          <p:cNvSpPr txBox="1"/>
          <p:nvPr/>
        </p:nvSpPr>
        <p:spPr>
          <a:xfrm>
            <a:off x="1028700" y="5746875"/>
            <a:ext cx="14388497" cy="3786699"/>
          </a:xfrm>
          <a:prstGeom prst="rect">
            <a:avLst/>
          </a:prstGeom>
        </p:spPr>
        <p:txBody>
          <a:bodyPr lIns="0" tIns="0" rIns="0" bIns="0" rtlCol="0" anchor="t">
            <a:spAutoFit/>
          </a:bodyPr>
          <a:lstStyle/>
          <a:p>
            <a:pPr algn="l">
              <a:lnSpc>
                <a:spcPts val="6368"/>
              </a:lnSpc>
            </a:pPr>
            <a:r>
              <a:rPr lang="en-US" sz="3200" b="1">
                <a:solidFill>
                  <a:srgbClr val="FFFFFF"/>
                </a:solidFill>
                <a:latin typeface="IBM Plex Sans Bold"/>
                <a:ea typeface="IBM Plex Sans Bold"/>
                <a:cs typeface="IBM Plex Sans Bold"/>
                <a:sym typeface="IBM Plex Sans Bold"/>
              </a:rPr>
              <a:t>Key Findings:</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 Since the p-value is relatively close to 0.05, there might be a weak relationship that could be explored further with a larger sample or different statistical approaches.</a:t>
            </a:r>
          </a:p>
          <a:p>
            <a:pPr algn="l">
              <a:lnSpc>
                <a:spcPts val="6368"/>
              </a:lnSpc>
            </a:pPr>
            <a:r>
              <a:rPr lang="en-US" sz="3200" b="1">
                <a:solidFill>
                  <a:srgbClr val="FFFFFF"/>
                </a:solidFill>
                <a:latin typeface="IBM Plex Sans Bold"/>
                <a:ea typeface="IBM Plex Sans Bold"/>
                <a:cs typeface="IBM Plex Sans Bold"/>
                <a:sym typeface="IBM Plex Sans Bold"/>
              </a:rPr>
              <a:t>Conclusion:</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There should be significant relationship between usage frequency and overall satisfaction with Zepto, because practically if user will more satisfy by service user will be more frequent user of zepto 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6482443"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Overall satisfaction and recommended zepto</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overall satisfaction between users who recommend Zepto and those who do not.</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H1: There is a significant difference in overall satisfaction between users who recommend Zepto and those who do not.</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4931862" y="5410151"/>
            <a:ext cx="12749931" cy="4876849"/>
          </a:xfrm>
          <a:custGeom>
            <a:avLst/>
            <a:gdLst/>
            <a:ahLst/>
            <a:cxnLst/>
            <a:rect l="l" t="t" r="r" b="b"/>
            <a:pathLst>
              <a:path w="12749931" h="4876849">
                <a:moveTo>
                  <a:pt x="0" y="0"/>
                </a:moveTo>
                <a:lnTo>
                  <a:pt x="12749932" y="0"/>
                </a:lnTo>
                <a:lnTo>
                  <a:pt x="12749932" y="4876849"/>
                </a:lnTo>
                <a:lnTo>
                  <a:pt x="0" y="48768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11263065"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9" name="Picture 9"/>
          <p:cNvPicPr>
            <a:picLocks noChangeAspect="1"/>
          </p:cNvPicPr>
          <p:nvPr/>
        </p:nvPicPr>
        <p:blipFill>
          <a:blip r:embed="rId7"/>
          <a:srcRect/>
          <a:stretch>
            <a:fillRect/>
          </a:stretch>
        </p:blipFill>
        <p:spPr>
          <a:xfrm>
            <a:off x="9723037" y="9258300"/>
            <a:ext cx="1044755" cy="245517"/>
          </a:xfrm>
          <a:prstGeom prst="rect">
            <a:avLst/>
          </a:prstGeom>
        </p:spPr>
      </p:pic>
      <p:pic>
        <p:nvPicPr>
          <p:cNvPr id="10" name="Picture 10"/>
          <p:cNvPicPr>
            <a:picLocks noChangeAspect="1"/>
          </p:cNvPicPr>
          <p:nvPr/>
        </p:nvPicPr>
        <p:blipFill>
          <a:blip r:embed="rId7"/>
          <a:srcRect/>
          <a:stretch>
            <a:fillRect/>
          </a:stretch>
        </p:blipFill>
        <p:spPr>
          <a:xfrm>
            <a:off x="12126809" y="9258300"/>
            <a:ext cx="1044755" cy="2455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454791"/>
            <a:ext cx="16268552" cy="8137177"/>
          </a:xfrm>
          <a:prstGeom prst="rect">
            <a:avLst/>
          </a:prstGeom>
        </p:spPr>
        <p:txBody>
          <a:bodyPr lIns="0" tIns="0" rIns="0" bIns="0" rtlCol="0" anchor="t">
            <a:spAutoFit/>
          </a:bodyPr>
          <a:lstStyle/>
          <a:p>
            <a:pPr algn="l">
              <a:lnSpc>
                <a:spcPts val="3586"/>
              </a:lnSpc>
            </a:pPr>
            <a:r>
              <a:rPr lang="en-US" sz="2343" b="1">
                <a:solidFill>
                  <a:srgbClr val="FFFFFF"/>
                </a:solidFill>
                <a:latin typeface="IBM Plex Sans Bold"/>
                <a:ea typeface="IBM Plex Sans Bold"/>
                <a:cs typeface="IBM Plex Sans Bold"/>
                <a:sym typeface="IBM Plex Sans Bold"/>
              </a:rPr>
              <a:t>Interpretation:</a:t>
            </a:r>
          </a:p>
          <a:p>
            <a:pPr algn="l">
              <a:lnSpc>
                <a:spcPts val="3586"/>
              </a:lnSpc>
            </a:pPr>
            <a:r>
              <a:rPr lang="en-US" sz="2343">
                <a:solidFill>
                  <a:srgbClr val="FFFFFF"/>
                </a:solidFill>
                <a:latin typeface="IBM Plex Sans"/>
                <a:ea typeface="IBM Plex Sans"/>
                <a:cs typeface="IBM Plex Sans"/>
                <a:sym typeface="IBM Plex Sans"/>
              </a:rPr>
              <a:t>1. Equality of Variances</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F = 1.356, p = 0.246 (&gt;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&gt; 0.05, we assume equal variances for the t-test.</a:t>
            </a:r>
          </a:p>
          <a:p>
            <a:pPr algn="l">
              <a:lnSpc>
                <a:spcPts val="3586"/>
              </a:lnSpc>
            </a:pPr>
            <a:r>
              <a:rPr lang="en-US" sz="2343">
                <a:solidFill>
                  <a:srgbClr val="FFFFFF"/>
                </a:solidFill>
                <a:latin typeface="IBM Plex Sans"/>
                <a:ea typeface="IBM Plex Sans"/>
                <a:cs typeface="IBM Plex Sans"/>
                <a:sym typeface="IBM Plex Sans"/>
              </a:rPr>
              <a:t>2. Independent Samples t-Test (Equal Variances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t(140) = 2.781,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we reject the null hypothesis (H₀) and conclude that there is a statistically significant difference in overall satisfaction between those who recommend Zepto and those who do not.</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Mean Difference = 0.937, meaning that those who do not recommend Zepto have a higher satisfaction score than those who do.</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95% Confidence Interval: (0.271 to 1.603) , Since this interval does not contain 0, the result is statistically significant.</a:t>
            </a:r>
          </a:p>
          <a:p>
            <a:pPr algn="l">
              <a:lnSpc>
                <a:spcPts val="3586"/>
              </a:lnSpc>
            </a:pPr>
            <a:r>
              <a:rPr lang="en-US" sz="2343">
                <a:solidFill>
                  <a:srgbClr val="FFFFFF"/>
                </a:solidFill>
                <a:latin typeface="IBM Plex Sans"/>
                <a:ea typeface="IBM Plex Sans"/>
                <a:cs typeface="IBM Plex Sans"/>
                <a:sym typeface="IBM Plex Sans"/>
              </a:rPr>
              <a:t>3. Independent Samples t-Test (Equal Variances Not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t(15.624) = 3.202,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the conclusion remains the same.</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those who do not recommend Zepto (No) have a higher satisfaction score than those who recommend Zepto (Yes), the interpretation is correct.</a:t>
            </a:r>
          </a:p>
          <a:p>
            <a:pPr algn="l">
              <a:lnSpc>
                <a:spcPts val="3229"/>
              </a:lnSpc>
            </a:pPr>
            <a:endParaRPr lang="en-US" sz="2343">
              <a:solidFill>
                <a:srgbClr val="FFFFFF"/>
              </a:solidFill>
              <a:latin typeface="IBM Plex Sans"/>
              <a:ea typeface="IBM Plex Sans"/>
              <a:cs typeface="IBM Plex Sans"/>
              <a:sym typeface="IBM Plex Sans"/>
            </a:endParaRPr>
          </a:p>
          <a:p>
            <a:pPr algn="l">
              <a:lnSpc>
                <a:spcPts val="4300"/>
              </a:lnSpc>
            </a:pPr>
            <a:endParaRPr lang="en-US" sz="2343">
              <a:solidFill>
                <a:srgbClr val="FFFFFF"/>
              </a:solidFill>
              <a:latin typeface="IBM Plex Sans"/>
              <a:ea typeface="IBM Plex Sans"/>
              <a:cs typeface="IBM Plex Sans"/>
              <a:sym typeface="IBM Plex Sans"/>
            </a:endParaRPr>
          </a:p>
        </p:txBody>
      </p:sp>
      <p:sp>
        <p:nvSpPr>
          <p:cNvPr id="6" name="TextBox 6"/>
          <p:cNvSpPr txBox="1"/>
          <p:nvPr/>
        </p:nvSpPr>
        <p:spPr>
          <a:xfrm>
            <a:off x="1028700" y="1461125"/>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3045121"/>
            <a:ext cx="11702041" cy="3629395"/>
          </a:xfrm>
          <a:prstGeom prst="rect">
            <a:avLst/>
          </a:prstGeom>
        </p:spPr>
        <p:txBody>
          <a:bodyPr lIns="0" tIns="0" rIns="0" bIns="0" rtlCol="0" anchor="t">
            <a:spAutoFit/>
          </a:bodyPr>
          <a:lstStyle/>
          <a:p>
            <a:pPr algn="l">
              <a:lnSpc>
                <a:spcPts val="4346"/>
              </a:lnSpc>
            </a:pPr>
            <a:r>
              <a:rPr lang="en-US" sz="3104" b="1">
                <a:solidFill>
                  <a:srgbClr val="FFFFFF"/>
                </a:solidFill>
                <a:latin typeface="IBM Plex Sans Bold"/>
                <a:ea typeface="IBM Plex Sans Bold"/>
                <a:cs typeface="IBM Plex Sans Bold"/>
                <a:sym typeface="IBM Plex Sans Bold"/>
              </a:rPr>
              <a:t>Key Findings:</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The mean satisfaction score for users who do not recommend Zepto is higher than for those who do recommend it.</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This suggests that users who do not recommend Zepto may have different expectations or service experiences than those who do.</a:t>
            </a:r>
          </a:p>
          <a:p>
            <a:pPr algn="l">
              <a:lnSpc>
                <a:spcPts val="4346"/>
              </a:lnSpc>
            </a:pPr>
            <a:endParaRPr lang="en-US" sz="2846">
              <a:solidFill>
                <a:srgbClr val="FFFFFF"/>
              </a:solidFill>
              <a:latin typeface="IBM Plex Sans"/>
              <a:ea typeface="IBM Plex Sans"/>
              <a:cs typeface="IBM Plex Sans"/>
              <a:sym typeface="IBM Plex Sans"/>
            </a:endParaRPr>
          </a:p>
          <a:p>
            <a:pPr algn="l">
              <a:lnSpc>
                <a:spcPts val="4346"/>
              </a:lnSpc>
            </a:pPr>
            <a:endParaRPr lang="en-US" sz="2846">
              <a:solidFill>
                <a:srgbClr val="FFFFFF"/>
              </a:solidFill>
              <a:latin typeface="IBM Plex Sans"/>
              <a:ea typeface="IBM Plex Sans"/>
              <a:cs typeface="IBM Plex Sans"/>
              <a:sym typeface="IBM Plex Sans"/>
            </a:endParaRP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254839" y="6206567"/>
            <a:ext cx="11766875" cy="3051733"/>
          </a:xfrm>
          <a:prstGeom prst="rect">
            <a:avLst/>
          </a:prstGeom>
        </p:spPr>
        <p:txBody>
          <a:bodyPr lIns="0" tIns="0" rIns="0" bIns="0" rtlCol="0" anchor="t">
            <a:spAutoFit/>
          </a:bodyPr>
          <a:lstStyle/>
          <a:p>
            <a:pPr algn="l">
              <a:lnSpc>
                <a:spcPts val="4370"/>
              </a:lnSpc>
            </a:pPr>
            <a:r>
              <a:rPr lang="en-US" sz="3121" b="1">
                <a:solidFill>
                  <a:srgbClr val="FFFFFF"/>
                </a:solidFill>
                <a:latin typeface="IBM Plex Sans Bold"/>
                <a:ea typeface="IBM Plex Sans Bold"/>
                <a:cs typeface="IBM Plex Sans Bold"/>
                <a:sym typeface="IBM Plex Sans Bold"/>
              </a:rPr>
              <a:t>Conclusion:</a:t>
            </a:r>
          </a:p>
          <a:p>
            <a:pPr marL="618070" lvl="1" indent="-309035" algn="l">
              <a:lnSpc>
                <a:spcPts val="4007"/>
              </a:lnSpc>
              <a:buFont typeface="Arial"/>
              <a:buChar char="•"/>
            </a:pPr>
            <a:r>
              <a:rPr lang="en-US" sz="2862">
                <a:solidFill>
                  <a:srgbClr val="FFFFFF"/>
                </a:solidFill>
                <a:latin typeface="IBM Plex Sans"/>
                <a:ea typeface="IBM Plex Sans"/>
                <a:cs typeface="IBM Plex Sans"/>
                <a:sym typeface="IBM Plex Sans"/>
              </a:rPr>
              <a:t>There is a significant difference in overall satisfaction between users who recommend Zepto and those who do not. However, the unexpected finding that non-recommenders have higher satisfaction suggests further investigation is needed to understand customer expectations and behavior.</a:t>
            </a:r>
          </a:p>
        </p:txBody>
      </p:sp>
      <p:sp>
        <p:nvSpPr>
          <p:cNvPr id="8" name="TextBox 8"/>
          <p:cNvSpPr txBox="1"/>
          <p:nvPr/>
        </p:nvSpPr>
        <p:spPr>
          <a:xfrm>
            <a:off x="1028700" y="1756179"/>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9645658"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satisfaction levels across different monthly income groups.</a:t>
            </a:r>
          </a:p>
          <a:p>
            <a:pPr marL="585903" lvl="1" indent="-292951" algn="just">
              <a:lnSpc>
                <a:spcPts val="4152"/>
              </a:lnSpc>
              <a:buFont typeface="Arial"/>
              <a:buChar char="•"/>
            </a:pPr>
            <a:r>
              <a:rPr lang="en-US" sz="2713">
                <a:solidFill>
                  <a:srgbClr val="FFFFFF"/>
                </a:solidFill>
                <a:latin typeface="IBM Plex Sans"/>
                <a:ea typeface="IBM Plex Sans"/>
                <a:cs typeface="IBM Plex Sans"/>
                <a:sym typeface="IBM Plex Sans"/>
              </a:rPr>
              <a:t>H1: There is significant difference in satisfaction levels across different monthly income group.</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1887972" y="6345119"/>
            <a:ext cx="7851209" cy="2345549"/>
          </a:xfrm>
          <a:custGeom>
            <a:avLst/>
            <a:gdLst/>
            <a:ahLst/>
            <a:cxnLst/>
            <a:rect l="l" t="t" r="r" b="b"/>
            <a:pathLst>
              <a:path w="7851209" h="2345549">
                <a:moveTo>
                  <a:pt x="0" y="0"/>
                </a:moveTo>
                <a:lnTo>
                  <a:pt x="7851209" y="0"/>
                </a:lnTo>
                <a:lnTo>
                  <a:pt x="7851209" y="2345549"/>
                </a:lnTo>
                <a:lnTo>
                  <a:pt x="0" y="23455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10857237" y="3786134"/>
            <a:ext cx="6622894" cy="5472166"/>
          </a:xfrm>
          <a:custGeom>
            <a:avLst/>
            <a:gdLst/>
            <a:ahLst/>
            <a:cxnLst/>
            <a:rect l="l" t="t" r="r" b="b"/>
            <a:pathLst>
              <a:path w="6622894" h="5472166">
                <a:moveTo>
                  <a:pt x="0" y="0"/>
                </a:moveTo>
                <a:lnTo>
                  <a:pt x="6622894" y="0"/>
                </a:lnTo>
                <a:lnTo>
                  <a:pt x="6622894" y="5472166"/>
                </a:lnTo>
                <a:lnTo>
                  <a:pt x="0" y="5472166"/>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8424326" y="7202188"/>
            <a:ext cx="1343430" cy="315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3583811" cy="47824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algn="l">
              <a:lnSpc>
                <a:spcPts val="4611"/>
              </a:lnSpc>
            </a:pPr>
            <a:r>
              <a:rPr lang="en-US" sz="3013" b="1">
                <a:solidFill>
                  <a:srgbClr val="FFFFFF"/>
                </a:solidFill>
                <a:latin typeface="IBM Plex Sans Bold"/>
                <a:ea typeface="IBM Plex Sans Bold"/>
                <a:cs typeface="IBM Plex Sans Bold"/>
                <a:sym typeface="IBM Plex Sans Bold"/>
              </a:rPr>
              <a:t>Interpretation:</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Overall satisfaction and income group</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The p-value (Sig.) = </a:t>
            </a:r>
            <a:r>
              <a:rPr lang="en-US" sz="3013" b="1">
                <a:solidFill>
                  <a:srgbClr val="FFFFFF"/>
                </a:solidFill>
                <a:latin typeface="IBM Plex Sans Bold"/>
                <a:ea typeface="IBM Plex Sans Bold"/>
                <a:cs typeface="IBM Plex Sans Bold"/>
                <a:sym typeface="IBM Plex Sans Bold"/>
              </a:rPr>
              <a:t>0.8875</a:t>
            </a:r>
            <a:r>
              <a:rPr lang="en-US" sz="3013">
                <a:solidFill>
                  <a:srgbClr val="FFFFFF"/>
                </a:solidFill>
                <a:latin typeface="IBM Plex Sans"/>
                <a:ea typeface="IBM Plex Sans"/>
                <a:cs typeface="IBM Plex Sans"/>
                <a:sym typeface="IBM Plex Sans"/>
              </a:rPr>
              <a:t>, which is also greater than </a:t>
            </a:r>
            <a:r>
              <a:rPr lang="en-US" sz="3013" b="1">
                <a:solidFill>
                  <a:srgbClr val="FFFFFF"/>
                </a:solidFill>
                <a:latin typeface="IBM Plex Sans Bold"/>
                <a:ea typeface="IBM Plex Sans Bold"/>
                <a:cs typeface="IBM Plex Sans Bold"/>
                <a:sym typeface="IBM Plex Sans Bold"/>
              </a:rPr>
              <a:t>0.05</a:t>
            </a:r>
            <a:r>
              <a:rPr lang="en-US" sz="3013">
                <a:solidFill>
                  <a:srgbClr val="FFFFFF"/>
                </a:solidFill>
                <a:latin typeface="IBM Plex Sans"/>
                <a:ea typeface="IBM Plex Sans"/>
                <a:cs typeface="IBM Plex Sans"/>
                <a:sym typeface="IBM Plex Sans"/>
              </a:rPr>
              <a:t>.</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This indicates that there is no significant difference in satisfaction levels across different Income groups.</a:t>
            </a:r>
          </a:p>
          <a:p>
            <a:pPr algn="l">
              <a:lnSpc>
                <a:spcPts val="4152"/>
              </a:lnSpc>
            </a:pPr>
            <a:endParaRPr lang="en-US" sz="3013">
              <a:solidFill>
                <a:srgbClr val="FFFFFF"/>
              </a:solidFill>
              <a:latin typeface="IBM Plex Sans"/>
              <a:ea typeface="IBM Plex Sans"/>
              <a:cs typeface="IBM Plex Sans"/>
              <a:sym typeface="IBM Plex Sans"/>
            </a:endParaRPr>
          </a:p>
          <a:p>
            <a:pPr algn="l">
              <a:lnSpc>
                <a:spcPts val="5529"/>
              </a:lnSpc>
            </a:pPr>
            <a:endParaRPr lang="en-US" sz="30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46992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H0: There is no significant difference Likelihood to Recommend Zepto across difference Age group </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H1: There is significant difference Likelihood to Recommend Zepto across difference Age group </a:t>
            </a:r>
          </a:p>
          <a:p>
            <a:pPr algn="l">
              <a:lnSpc>
                <a:spcPts val="449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p:txBody>
      </p:sp>
      <p:sp>
        <p:nvSpPr>
          <p:cNvPr id="6" name="Freeform 6"/>
          <p:cNvSpPr/>
          <p:nvPr/>
        </p:nvSpPr>
        <p:spPr>
          <a:xfrm>
            <a:off x="2069698" y="6761206"/>
            <a:ext cx="6664176" cy="2215838"/>
          </a:xfrm>
          <a:custGeom>
            <a:avLst/>
            <a:gdLst/>
            <a:ahLst/>
            <a:cxnLst/>
            <a:rect l="l" t="t" r="r" b="b"/>
            <a:pathLst>
              <a:path w="6664176" h="2215838">
                <a:moveTo>
                  <a:pt x="0" y="0"/>
                </a:moveTo>
                <a:lnTo>
                  <a:pt x="6664176" y="0"/>
                </a:lnTo>
                <a:lnTo>
                  <a:pt x="6664176" y="2215839"/>
                </a:lnTo>
                <a:lnTo>
                  <a:pt x="0" y="221583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9880475" y="5662158"/>
            <a:ext cx="6706092" cy="3596142"/>
          </a:xfrm>
          <a:custGeom>
            <a:avLst/>
            <a:gdLst/>
            <a:ahLst/>
            <a:cxnLst/>
            <a:rect l="l" t="t" r="r" b="b"/>
            <a:pathLst>
              <a:path w="6706092" h="3596142">
                <a:moveTo>
                  <a:pt x="0" y="0"/>
                </a:moveTo>
                <a:lnTo>
                  <a:pt x="6706093" y="0"/>
                </a:lnTo>
                <a:lnTo>
                  <a:pt x="6706093" y="3596142"/>
                </a:lnTo>
                <a:lnTo>
                  <a:pt x="0" y="3596142"/>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7706852" y="7997125"/>
            <a:ext cx="1207173" cy="283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635663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algn="l">
              <a:lnSpc>
                <a:spcPts val="5059"/>
              </a:lnSpc>
            </a:pPr>
            <a:r>
              <a:rPr lang="en-US" sz="3613" b="1">
                <a:solidFill>
                  <a:srgbClr val="FFFFFF"/>
                </a:solidFill>
                <a:latin typeface="IBM Plex Sans Bold"/>
                <a:ea typeface="IBM Plex Sans Bold"/>
                <a:cs typeface="IBM Plex Sans Bold"/>
                <a:sym typeface="IBM Plex Sans Bold"/>
              </a:rPr>
              <a:t>Interpretation:</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which is also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This indicates that there is no significant difference in recommendation likelihood across different age groups.</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Age group does not significantly affect recommendation likelihood. The null hypothesis (H₀: No significant difference) is accepted, as 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is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algn="l">
              <a:lnSpc>
                <a:spcPts val="5059"/>
              </a:lnSpc>
            </a:pPr>
            <a:endParaRPr lang="en-US" sz="3613">
              <a:solidFill>
                <a:srgbClr val="FFFFFF"/>
              </a:solidFill>
              <a:latin typeface="IBM Plex Sans"/>
              <a:ea typeface="IBM Plex Sans"/>
              <a:cs typeface="IBM Plex Sans"/>
              <a:sym typeface="IBM Plex Sans"/>
            </a:endParaRPr>
          </a:p>
          <a:p>
            <a:pPr algn="l">
              <a:lnSpc>
                <a:spcPts val="5059"/>
              </a:lnSpc>
            </a:pPr>
            <a:endParaRPr lang="en-US" sz="36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36324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Key Findings: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Age groups typically have varying preferences and expectations.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Unexpected result as satisfaction level should varying upon different income groups.</a:t>
            </a:r>
          </a:p>
          <a:p>
            <a:pPr algn="l">
              <a:lnSpc>
                <a:spcPts val="5059"/>
              </a:lnSpc>
            </a:pPr>
            <a:endParaRPr lang="en-US" sz="3313">
              <a:solidFill>
                <a:srgbClr val="FFFFFF"/>
              </a:solidFill>
              <a:latin typeface="IBM Plex Sans"/>
              <a:ea typeface="IBM Plex Sans"/>
              <a:cs typeface="IBM Plex Sans"/>
              <a:sym typeface="IBM Plex Sans"/>
            </a:endParaRPr>
          </a:p>
          <a:p>
            <a:pPr algn="l">
              <a:lnSpc>
                <a:spcPts val="5059"/>
              </a:lnSpc>
            </a:pPr>
            <a:endParaRPr lang="en-US" sz="33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990748" y="5755259"/>
            <a:ext cx="13620616" cy="235994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Conclusion:</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The unexpected findings suggest that while Zepto delivers consistent service quality, there may be underlying issues affecting customer loyalty and perceived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3"/>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4"/>
            <a:stretch>
              <a:fillRect/>
            </a:stretch>
          </a:blipFill>
        </p:spPr>
        <p:txBody>
          <a:bodyPr/>
          <a:lstStyle/>
          <a:p>
            <a:endParaRPr lang="en-IN"/>
          </a:p>
        </p:txBody>
      </p:sp>
      <p:sp>
        <p:nvSpPr>
          <p:cNvPr id="5" name="Freeform 5"/>
          <p:cNvSpPr/>
          <p:nvPr/>
        </p:nvSpPr>
        <p:spPr>
          <a:xfrm>
            <a:off x="9144000" y="2142759"/>
            <a:ext cx="10938036" cy="6152645"/>
          </a:xfrm>
          <a:custGeom>
            <a:avLst/>
            <a:gdLst/>
            <a:ahLst/>
            <a:cxnLst/>
            <a:rect l="l" t="t" r="r" b="b"/>
            <a:pathLst>
              <a:path w="10938036" h="6152645">
                <a:moveTo>
                  <a:pt x="0" y="0"/>
                </a:moveTo>
                <a:lnTo>
                  <a:pt x="10938036" y="0"/>
                </a:lnTo>
                <a:lnTo>
                  <a:pt x="10938036" y="6152645"/>
                </a:lnTo>
                <a:lnTo>
                  <a:pt x="0" y="6152645"/>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028700" y="3008980"/>
            <a:ext cx="6631941" cy="560514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Zepto is a quick commerce platform that delivers groceries and essentials within </a:t>
            </a:r>
            <a:r>
              <a:rPr lang="en-US" sz="3199" b="1">
                <a:solidFill>
                  <a:srgbClr val="F8F8F8"/>
                </a:solidFill>
                <a:latin typeface="IBM Plex Sans Bold"/>
                <a:ea typeface="IBM Plex Sans Bold"/>
                <a:cs typeface="IBM Plex Sans Bold"/>
                <a:sym typeface="IBM Plex Sans Bold"/>
              </a:rPr>
              <a:t>10 minutes</a:t>
            </a:r>
            <a:r>
              <a:rPr lang="en-US" sz="3199">
                <a:solidFill>
                  <a:srgbClr val="F8F8F8"/>
                </a:solidFill>
                <a:latin typeface="IBM Plex Sans"/>
                <a:ea typeface="IBM Plex Sans"/>
                <a:cs typeface="IBM Plex Sans"/>
                <a:sym typeface="IBM Plex Sans"/>
              </a:rPr>
              <a:t>.</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It operates on a dark store model, ensuring fast and efficient deliveries.</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App-based seamless ordering experience</a:t>
            </a:r>
          </a:p>
          <a:p>
            <a:pPr algn="l">
              <a:lnSpc>
                <a:spcPts val="4479"/>
              </a:lnSpc>
            </a:pPr>
            <a:endParaRPr lang="en-US" sz="3199">
              <a:solidFill>
                <a:srgbClr val="F8F8F8"/>
              </a:solidFill>
              <a:latin typeface="IBM Plex Sans"/>
              <a:ea typeface="IBM Plex Sans"/>
              <a:cs typeface="IBM Plex Sans"/>
              <a:sym typeface="IBM Plex Sans"/>
            </a:endParaRP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1028700" y="1861453"/>
            <a:ext cx="4221203" cy="795021"/>
          </a:xfrm>
          <a:prstGeom prst="rect">
            <a:avLst/>
          </a:prstGeom>
        </p:spPr>
        <p:txBody>
          <a:bodyPr lIns="0" tIns="0" rIns="0" bIns="0" rtlCol="0" anchor="t">
            <a:spAutoFit/>
          </a:bodyPr>
          <a:lstStyle/>
          <a:p>
            <a:pPr algn="l">
              <a:lnSpc>
                <a:spcPts val="6579"/>
              </a:lnSpc>
            </a:pPr>
            <a:r>
              <a:rPr lang="en-US" sz="4699" b="1">
                <a:solidFill>
                  <a:srgbClr val="F8F8F8"/>
                </a:solidFill>
                <a:latin typeface="IBM Plex Sans Bold"/>
                <a:ea typeface="IBM Plex Sans Bold"/>
                <a:cs typeface="IBM Plex Sans Bold"/>
                <a:sym typeface="IBM Plex Sans Bold"/>
              </a:rPr>
              <a:t>What is Zepto?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87975"/>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490039" y="2955463"/>
            <a:ext cx="6514528" cy="6446998"/>
          </a:xfrm>
          <a:custGeom>
            <a:avLst/>
            <a:gdLst/>
            <a:ahLst/>
            <a:cxnLst/>
            <a:rect l="l" t="t" r="r" b="b"/>
            <a:pathLst>
              <a:path w="6514528" h="6446998">
                <a:moveTo>
                  <a:pt x="0" y="0"/>
                </a:moveTo>
                <a:lnTo>
                  <a:pt x="6514528" y="0"/>
                </a:lnTo>
                <a:lnTo>
                  <a:pt x="6514528" y="6446998"/>
                </a:lnTo>
                <a:lnTo>
                  <a:pt x="0" y="6446998"/>
                </a:lnTo>
                <a:lnTo>
                  <a:pt x="0" y="0"/>
                </a:lnTo>
                <a:close/>
              </a:path>
            </a:pathLst>
          </a:custGeom>
          <a:blipFill>
            <a:blip r:embed="rId6"/>
            <a:stretch>
              <a:fillRect l="-1036" t="-349" b="-1745"/>
            </a:stretch>
          </a:blipFill>
        </p:spPr>
        <p:txBody>
          <a:bodyPr/>
          <a:lstStyle/>
          <a:p>
            <a:endParaRPr lang="en-IN"/>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TextBox 8"/>
          <p:cNvSpPr txBox="1"/>
          <p:nvPr/>
        </p:nvSpPr>
        <p:spPr>
          <a:xfrm>
            <a:off x="788158" y="4130592"/>
            <a:ext cx="8933105" cy="4311174"/>
          </a:xfrm>
          <a:prstGeom prst="rect">
            <a:avLst/>
          </a:prstGeom>
        </p:spPr>
        <p:txBody>
          <a:bodyPr lIns="0" tIns="0" rIns="0" bIns="0" rtlCol="0" anchor="t">
            <a:spAutoFit/>
          </a:bodyPr>
          <a:lstStyle/>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measure the impact of multiple independent variables (SERVQUAL dimensions) on overall satisfaction</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Identifies the most significant service quality factor</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businesses focus on key improvement areas</a:t>
            </a:r>
          </a:p>
          <a:p>
            <a:pPr algn="l">
              <a:lnSpc>
                <a:spcPts val="4314"/>
              </a:lnSpc>
            </a:pPr>
            <a:endParaRPr lang="en-US" sz="2696" b="1">
              <a:solidFill>
                <a:srgbClr val="EFEBE7"/>
              </a:solidFill>
              <a:latin typeface="IBM Plex Sans Bold"/>
              <a:ea typeface="IBM Plex Sans Bold"/>
              <a:cs typeface="IBM Plex Sans Bold"/>
              <a:sym typeface="IBM Plex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Freeform 4"/>
          <p:cNvSpPr/>
          <p:nvPr/>
        </p:nvSpPr>
        <p:spPr>
          <a:xfrm>
            <a:off x="2654503" y="3088818"/>
            <a:ext cx="12978994" cy="2352443"/>
          </a:xfrm>
          <a:custGeom>
            <a:avLst/>
            <a:gdLst/>
            <a:ahLst/>
            <a:cxnLst/>
            <a:rect l="l" t="t" r="r" b="b"/>
            <a:pathLst>
              <a:path w="12978994" h="2352443">
                <a:moveTo>
                  <a:pt x="0" y="0"/>
                </a:moveTo>
                <a:lnTo>
                  <a:pt x="12978994" y="0"/>
                </a:lnTo>
                <a:lnTo>
                  <a:pt x="12978994" y="2352442"/>
                </a:lnTo>
                <a:lnTo>
                  <a:pt x="0" y="235244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Freeform 7"/>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2328355" y="5232856"/>
            <a:ext cx="13946432" cy="5054144"/>
          </a:xfrm>
          <a:prstGeom prst="rect">
            <a:avLst/>
          </a:prstGeom>
        </p:spPr>
        <p:txBody>
          <a:bodyPr lIns="0" tIns="0" rIns="0" bIns="0" rtlCol="0" anchor="t">
            <a:spAutoFit/>
          </a:bodyPr>
          <a:lstStyle/>
          <a:p>
            <a:pPr algn="l">
              <a:lnSpc>
                <a:spcPts val="3714"/>
              </a:lnSpc>
            </a:pPr>
            <a:endParaRPr/>
          </a:p>
          <a:p>
            <a:pPr marL="479617" lvl="1" indent="-239808" algn="l">
              <a:lnSpc>
                <a:spcPts val="3554"/>
              </a:lnSpc>
              <a:buFont typeface="Arial"/>
              <a:buChar char="•"/>
            </a:pPr>
            <a:r>
              <a:rPr lang="en-US" sz="2221" b="1">
                <a:solidFill>
                  <a:srgbClr val="EFEBE7"/>
                </a:solidFill>
                <a:latin typeface="IBM Plex Sans Bold"/>
                <a:ea typeface="IBM Plex Sans Bold"/>
                <a:cs typeface="IBM Plex Sans Bold"/>
                <a:sym typeface="IBM Plex Sans Bold"/>
              </a:rPr>
              <a:t>R = 0.246 (Weak correlation)This means customer satisfaction is not strongly influenced by reliability, responsiveness, assurance, empathy, and tangibles in your data.</a:t>
            </a:r>
          </a:p>
          <a:p>
            <a:pPr algn="l">
              <a:lnSpc>
                <a:spcPts val="3554"/>
              </a:lnSpc>
            </a:pPr>
            <a:endParaRPr lang="en-US" sz="22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R² = 0.060 ( Only 6% of variation in satisfaction is explained)The remaining 94% is influenced by other factors not included in the model (e.g., price, delivery time, brand reputation, personal preferences).</a:t>
            </a:r>
          </a:p>
          <a:p>
            <a:pPr algn="l">
              <a:lnSpc>
                <a:spcPts val="3714"/>
              </a:lnSpc>
            </a:pPr>
            <a:endParaRPr lang="en-US" sz="23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Adjusted R² = 0.026 (This suggests that adding more independent variables (dimensions) did not improve the model significantly.)</a:t>
            </a:r>
          </a:p>
          <a:p>
            <a:pPr algn="l">
              <a:lnSpc>
                <a:spcPts val="3714"/>
              </a:lnSpc>
            </a:pPr>
            <a:endParaRPr lang="en-US" sz="2321" b="1">
              <a:solidFill>
                <a:srgbClr val="EFEBE7"/>
              </a:solidFill>
              <a:latin typeface="IBM Plex Sans Bold"/>
              <a:ea typeface="IBM Plex Sans Bold"/>
              <a:cs typeface="IBM Plex Sans Bold"/>
              <a:sym typeface="IBM Plex Sans Bold"/>
            </a:endParaRPr>
          </a:p>
        </p:txBody>
      </p:sp>
      <p:sp>
        <p:nvSpPr>
          <p:cNvPr id="9" name="TextBox 9"/>
          <p:cNvSpPr txBox="1"/>
          <p:nvPr/>
        </p:nvSpPr>
        <p:spPr>
          <a:xfrm>
            <a:off x="11327488" y="2340830"/>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Model summary</a:t>
            </a:r>
          </a:p>
        </p:txBody>
      </p:sp>
      <p:sp>
        <p:nvSpPr>
          <p:cNvPr id="10" name="AutoShape 10"/>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rot="6000">
            <a:off x="3497271" y="3492516"/>
            <a:ext cx="11293459" cy="3113868"/>
          </a:xfrm>
          <a:custGeom>
            <a:avLst/>
            <a:gdLst/>
            <a:ahLst/>
            <a:cxnLst/>
            <a:rect l="l" t="t" r="r" b="b"/>
            <a:pathLst>
              <a:path w="11293459" h="3113868">
                <a:moveTo>
                  <a:pt x="0" y="19701"/>
                </a:moveTo>
                <a:lnTo>
                  <a:pt x="11288058" y="0"/>
                </a:lnTo>
                <a:lnTo>
                  <a:pt x="11293458" y="3094167"/>
                </a:lnTo>
                <a:lnTo>
                  <a:pt x="5400" y="3113868"/>
                </a:lnTo>
                <a:lnTo>
                  <a:pt x="0" y="19701"/>
                </a:lnTo>
                <a:close/>
              </a:path>
            </a:pathLst>
          </a:custGeom>
          <a:blipFill>
            <a:blip r:embed="rId4"/>
            <a:stretch>
              <a:fillRect l="-337" t="-226" b="-56432"/>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2170784" y="7077671"/>
            <a:ext cx="15088516" cy="3407962"/>
          </a:xfrm>
          <a:prstGeom prst="rect">
            <a:avLst/>
          </a:prstGeom>
        </p:spPr>
        <p:txBody>
          <a:bodyPr lIns="0" tIns="0" rIns="0" bIns="0" rtlCol="0" anchor="t">
            <a:spAutoFit/>
          </a:bodyPr>
          <a:lstStyle/>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F = 1.749, p = 0.128 ( Model is not statistically significant)</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The low F-value (1.749) suggests that the variation in satisfaction explained by SERVQUAL dimensions is very small.</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This suggests that, as a group, the SERVQUAL dimensions do not significantly predict customer satisfaction.</a:t>
            </a:r>
          </a:p>
          <a:p>
            <a:pPr algn="l">
              <a:lnSpc>
                <a:spcPts val="4537"/>
              </a:lnSpc>
            </a:pPr>
            <a:endParaRPr lang="en-US" sz="2836" b="1">
              <a:solidFill>
                <a:srgbClr val="EFEBE7"/>
              </a:solidFill>
              <a:latin typeface="IBM Plex Sans Bold"/>
              <a:ea typeface="IBM Plex Sans Bold"/>
              <a:cs typeface="IBM Plex Sans Bold"/>
              <a:sym typeface="IBM Plex Sans Bold"/>
            </a:endParaRPr>
          </a:p>
        </p:txBody>
      </p:sp>
      <p:sp>
        <p:nvSpPr>
          <p:cNvPr id="10" name="TextBox 10"/>
          <p:cNvSpPr txBox="1"/>
          <p:nvPr/>
        </p:nvSpPr>
        <p:spPr>
          <a:xfrm>
            <a:off x="6865146" y="2831279"/>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Anova Result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a:off x="1981372" y="3411846"/>
            <a:ext cx="14816295" cy="3463309"/>
          </a:xfrm>
          <a:custGeom>
            <a:avLst/>
            <a:gdLst/>
            <a:ahLst/>
            <a:cxnLst/>
            <a:rect l="l" t="t" r="r" b="b"/>
            <a:pathLst>
              <a:path w="14816295" h="3463309">
                <a:moveTo>
                  <a:pt x="0" y="0"/>
                </a:moveTo>
                <a:lnTo>
                  <a:pt x="14816294" y="0"/>
                </a:lnTo>
                <a:lnTo>
                  <a:pt x="14816294" y="3463308"/>
                </a:lnTo>
                <a:lnTo>
                  <a:pt x="0" y="3463308"/>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1981372" y="7056129"/>
            <a:ext cx="15954539" cy="2892314"/>
          </a:xfrm>
          <a:prstGeom prst="rect">
            <a:avLst/>
          </a:prstGeom>
        </p:spPr>
        <p:txBody>
          <a:bodyPr lIns="0" tIns="0" rIns="0" bIns="0" rtlCol="0" anchor="t">
            <a:spAutoFit/>
          </a:bodyPr>
          <a:lstStyle/>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Response time might affect satisfaction, but the data doesn’t strongly support this claim.</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Assurance is the only statistically significant factor (p = 0.027), meaning trust and professionalism are the strongest drivers of satisfaction</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Customers may not prioritize reliability, tangibility,empath as much as other factors.</a:t>
            </a:r>
          </a:p>
        </p:txBody>
      </p:sp>
      <p:sp>
        <p:nvSpPr>
          <p:cNvPr id="10" name="TextBox 10"/>
          <p:cNvSpPr txBox="1"/>
          <p:nvPr/>
        </p:nvSpPr>
        <p:spPr>
          <a:xfrm>
            <a:off x="10392364" y="2375348"/>
            <a:ext cx="3400901" cy="803166"/>
          </a:xfrm>
          <a:prstGeom prst="rect">
            <a:avLst/>
          </a:prstGeom>
        </p:spPr>
        <p:txBody>
          <a:bodyPr lIns="0" tIns="0" rIns="0" bIns="0" rtlCol="0" anchor="t">
            <a:spAutoFit/>
          </a:bodyPr>
          <a:lstStyle/>
          <a:p>
            <a:pPr algn="ctr">
              <a:lnSpc>
                <a:spcPts val="6656"/>
              </a:lnSpc>
              <a:spcBef>
                <a:spcPct val="0"/>
              </a:spcBef>
            </a:pPr>
            <a:r>
              <a:rPr lang="en-US" sz="4754" b="1">
                <a:solidFill>
                  <a:srgbClr val="F8F8F8"/>
                </a:solidFill>
                <a:latin typeface="IBM Plex Sans Bold"/>
                <a:ea typeface="IBM Plex Sans Bold"/>
                <a:cs typeface="IBM Plex Sans Bold"/>
                <a:sym typeface="IBM Plex Sans Bold"/>
              </a:rPr>
              <a:t>Coefficients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7540169" y="2825898"/>
            <a:ext cx="3207663" cy="803166"/>
          </a:xfrm>
          <a:prstGeom prst="rect">
            <a:avLst/>
          </a:prstGeom>
        </p:spPr>
        <p:txBody>
          <a:bodyPr lIns="0" tIns="0" rIns="0" bIns="0" rtlCol="0" anchor="t">
            <a:spAutoFit/>
          </a:bodyPr>
          <a:lstStyle/>
          <a:p>
            <a:pPr algn="ctr">
              <a:lnSpc>
                <a:spcPts val="6656"/>
              </a:lnSpc>
              <a:spcBef>
                <a:spcPct val="0"/>
              </a:spcBef>
            </a:pPr>
            <a:r>
              <a:rPr lang="en-US" sz="4754" b="1">
                <a:solidFill>
                  <a:srgbClr val="F8F8F8"/>
                </a:solidFill>
                <a:latin typeface="IBM Plex Sans Bold"/>
                <a:ea typeface="IBM Plex Sans Bold"/>
                <a:cs typeface="IBM Plex Sans Bold"/>
                <a:sym typeface="IBM Plex Sans Bold"/>
              </a:rPr>
              <a:t>Key finding</a:t>
            </a:r>
          </a:p>
        </p:txBody>
      </p:sp>
      <p:sp>
        <p:nvSpPr>
          <p:cNvPr id="8" name="TextBox 8"/>
          <p:cNvSpPr txBox="1"/>
          <p:nvPr/>
        </p:nvSpPr>
        <p:spPr>
          <a:xfrm>
            <a:off x="1874753" y="3781464"/>
            <a:ext cx="16413247" cy="3863331"/>
          </a:xfrm>
          <a:prstGeom prst="rect">
            <a:avLst/>
          </a:prstGeom>
        </p:spPr>
        <p:txBody>
          <a:bodyPr lIns="0" tIns="0" rIns="0" bIns="0" rtlCol="0" anchor="t">
            <a:spAutoFit/>
          </a:bodyPr>
          <a:lstStyle/>
          <a:p>
            <a:pPr marL="599200" lvl="1" indent="-299600" algn="l">
              <a:lnSpc>
                <a:spcPts val="3885"/>
              </a:lnSpc>
              <a:buFont typeface="Arial"/>
              <a:buChar char="•"/>
            </a:pPr>
            <a:r>
              <a:rPr lang="en-US" sz="2775">
                <a:solidFill>
                  <a:srgbClr val="FFFFFF"/>
                </a:solidFill>
                <a:latin typeface="IBM Plex Sans"/>
                <a:ea typeface="IBM Plex Sans"/>
                <a:cs typeface="IBM Plex Sans"/>
                <a:sym typeface="IBM Plex Sans"/>
              </a:rPr>
              <a:t>Assurance (Competence,Courtesy,Credibility,Security) is the most critical factor for customer satisfaction.</a:t>
            </a:r>
          </a:p>
          <a:p>
            <a:pPr algn="l">
              <a:lnSpc>
                <a:spcPts val="3885"/>
              </a:lnSpc>
            </a:pPr>
            <a:endParaRPr lang="en-US" sz="2775">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a:solidFill>
                  <a:srgbClr val="FFFFFF"/>
                </a:solidFill>
                <a:latin typeface="IBM Plex Sans"/>
                <a:ea typeface="IBM Plex Sans"/>
                <a:cs typeface="IBM Plex Sans"/>
                <a:sym typeface="IBM Plex Sans"/>
              </a:rPr>
              <a:t>Responsiveness (speed of response) has a negative but insignificant effect.</a:t>
            </a:r>
          </a:p>
          <a:p>
            <a:pPr algn="l">
              <a:lnSpc>
                <a:spcPts val="3885"/>
              </a:lnSpc>
            </a:pPr>
            <a:endParaRPr lang="en-US" sz="2775">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a:solidFill>
                  <a:srgbClr val="FFFFFF"/>
                </a:solidFill>
                <a:latin typeface="IBM Plex Sans"/>
                <a:ea typeface="IBM Plex Sans"/>
                <a:cs typeface="IBM Plex Sans"/>
                <a:sym typeface="IBM Plex Sans"/>
              </a:rPr>
              <a:t>Reliability, Empathy, and Tangibles do not significantly impact satisfaction.</a:t>
            </a:r>
          </a:p>
          <a:p>
            <a:pPr algn="l">
              <a:lnSpc>
                <a:spcPts val="3885"/>
              </a:lnSpc>
            </a:pPr>
            <a:endParaRPr lang="en-US" sz="2775">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a:solidFill>
                  <a:srgbClr val="FFFFFF"/>
                </a:solidFill>
                <a:latin typeface="IBM Plex Sans"/>
                <a:ea typeface="IBM Plex Sans"/>
                <a:cs typeface="IBM Plex Sans"/>
                <a:sym typeface="IBM Plex Sans"/>
              </a:rPr>
              <a:t>Other factors (like pricing, promotions, delivery speed) might influence satisfaction more.</a:t>
            </a:r>
          </a:p>
        </p:txBody>
      </p:sp>
      <p:sp>
        <p:nvSpPr>
          <p:cNvPr id="9" name="Freeform 9"/>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0" y="8155798"/>
            <a:ext cx="17535773" cy="1002958"/>
          </a:xfrm>
          <a:prstGeom prst="rect">
            <a:avLst/>
          </a:prstGeom>
        </p:spPr>
        <p:txBody>
          <a:bodyPr lIns="0" tIns="0" rIns="0" bIns="0" rtlCol="0" anchor="t">
            <a:spAutoFit/>
          </a:bodyPr>
          <a:lstStyle/>
          <a:p>
            <a:pPr algn="ctr">
              <a:lnSpc>
                <a:spcPts val="4067"/>
              </a:lnSpc>
              <a:spcBef>
                <a:spcPct val="0"/>
              </a:spcBef>
            </a:pPr>
            <a:r>
              <a:rPr lang="en-US" sz="2905" b="1">
                <a:solidFill>
                  <a:srgbClr val="FFFFFF"/>
                </a:solidFill>
                <a:latin typeface="IBM Plex Sans Bold"/>
                <a:ea typeface="IBM Plex Sans Bold"/>
                <a:cs typeface="IBM Plex Sans Bold"/>
                <a:sym typeface="IBM Plex Sans Bold"/>
              </a:rPr>
              <a:t>Customers prioritize professionalism and trust more than responsiveness, reliability, or empathy. This suggests that Zepto should focus on building trust with users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4356384"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5515338" y="2638273"/>
            <a:ext cx="7257323" cy="740948"/>
          </a:xfrm>
          <a:prstGeom prst="rect">
            <a:avLst/>
          </a:prstGeom>
        </p:spPr>
        <p:txBody>
          <a:bodyPr lIns="0" tIns="0" rIns="0" bIns="0" rtlCol="0" anchor="t">
            <a:spAutoFit/>
          </a:bodyPr>
          <a:lstStyle/>
          <a:p>
            <a:pPr algn="ctr">
              <a:lnSpc>
                <a:spcPts val="6152"/>
              </a:lnSpc>
              <a:spcBef>
                <a:spcPct val="0"/>
              </a:spcBef>
            </a:pPr>
            <a:r>
              <a:rPr lang="en-US" sz="4394" b="1">
                <a:solidFill>
                  <a:srgbClr val="FFFFFF"/>
                </a:solidFill>
                <a:latin typeface="IBM Plex Sans Bold"/>
                <a:ea typeface="IBM Plex Sans Bold"/>
                <a:cs typeface="IBM Plex Sans Bold"/>
                <a:sym typeface="IBM Plex Sans Bold"/>
              </a:rPr>
              <a:t>(Reccomendation for zepto)</a:t>
            </a:r>
          </a:p>
        </p:txBody>
      </p:sp>
      <p:sp>
        <p:nvSpPr>
          <p:cNvPr id="8" name="TextBox 8"/>
          <p:cNvSpPr txBox="1"/>
          <p:nvPr/>
        </p:nvSpPr>
        <p:spPr>
          <a:xfrm>
            <a:off x="1246124" y="3655446"/>
            <a:ext cx="15795751" cy="5627298"/>
          </a:xfrm>
          <a:prstGeom prst="rect">
            <a:avLst/>
          </a:prstGeom>
        </p:spPr>
        <p:txBody>
          <a:bodyPr lIns="0" tIns="0" rIns="0" bIns="0" rtlCol="0" anchor="t">
            <a:spAutoFit/>
          </a:bodyPr>
          <a:lstStyle/>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Improve Assurance</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Train customer support staff for professionalism &amp; clear communication</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Provide transparent policies &amp; reliable service updates</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Enhance Responsiveness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Reduce customer service wait times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Optimize app-based support for quick resolution</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Less Focus on Reliability, Empathy, Tangibles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Maintain good design but prioritize functional improvements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Avoid over-investing in personalization if it’s not a major driver</a:t>
            </a:r>
          </a:p>
        </p:txBody>
      </p:sp>
      <p:sp>
        <p:nvSpPr>
          <p:cNvPr id="9" name="Freeform 9"/>
          <p:cNvSpPr/>
          <p:nvPr/>
        </p:nvSpPr>
        <p:spPr>
          <a:xfrm rot="-2536079" flipH="1">
            <a:off x="1373204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Demographic Profile:</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Respondents are predominantly male (69.7%), students (86.6%), under 18 years old (88.7%), and from high-income households (74.6% earn above ₹1,00,000/month)</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Sample skews young and affluent, affecting generalizability</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Service Quality Dimensions: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Assurance is the only significant driver of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value trustworthiness, knowledge, and transaction security over other aspects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The SERVQUAL dimensions together explain only 8% of satisfaction variance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Statistical Findings: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differences in satisfaction across income groups or age groups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relationship between usage frequency and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Significant difference in satisfaction between recommenders and non-recommenders</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Satisfaction Gap Analysis: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Moderate overall satisfaction (Mean: 2.30/5)</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Low recommendation likelihood</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who don't recommend Zepto report higher satisfaction scores (paradoxical finding)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8263320" flipH="1">
            <a:off x="15002317" y="-1682406"/>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54724" y="67606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aphicFrame>
        <p:nvGraphicFramePr>
          <p:cNvPr id="5" name="Table 5"/>
          <p:cNvGraphicFramePr>
            <a:graphicFrameLocks noGrp="1"/>
          </p:cNvGraphicFramePr>
          <p:nvPr/>
        </p:nvGraphicFramePr>
        <p:xfrm>
          <a:off x="754724" y="2359541"/>
          <a:ext cx="16778552" cy="7698086"/>
        </p:xfrm>
        <a:graphic>
          <a:graphicData uri="http://schemas.openxmlformats.org/drawingml/2006/table">
            <a:tbl>
              <a:tblPr/>
              <a:tblGrid>
                <a:gridCol w="1906745">
                  <a:extLst>
                    <a:ext uri="{9D8B030D-6E8A-4147-A177-3AD203B41FA5}">
                      <a16:colId xmlns:a16="http://schemas.microsoft.com/office/drawing/2014/main" val="20000"/>
                    </a:ext>
                  </a:extLst>
                </a:gridCol>
                <a:gridCol w="3578628">
                  <a:extLst>
                    <a:ext uri="{9D8B030D-6E8A-4147-A177-3AD203B41FA5}">
                      <a16:colId xmlns:a16="http://schemas.microsoft.com/office/drawing/2014/main" val="20001"/>
                    </a:ext>
                  </a:extLst>
                </a:gridCol>
                <a:gridCol w="3288835">
                  <a:extLst>
                    <a:ext uri="{9D8B030D-6E8A-4147-A177-3AD203B41FA5}">
                      <a16:colId xmlns:a16="http://schemas.microsoft.com/office/drawing/2014/main" val="20002"/>
                    </a:ext>
                  </a:extLst>
                </a:gridCol>
                <a:gridCol w="3890713">
                  <a:extLst>
                    <a:ext uri="{9D8B030D-6E8A-4147-A177-3AD203B41FA5}">
                      <a16:colId xmlns:a16="http://schemas.microsoft.com/office/drawing/2014/main" val="20003"/>
                    </a:ext>
                  </a:extLst>
                </a:gridCol>
                <a:gridCol w="4113631">
                  <a:extLst>
                    <a:ext uri="{9D8B030D-6E8A-4147-A177-3AD203B41FA5}">
                      <a16:colId xmlns:a16="http://schemas.microsoft.com/office/drawing/2014/main" val="20004"/>
                    </a:ext>
                  </a:extLst>
                </a:gridCol>
              </a:tblGrid>
              <a:tr h="651197">
                <a:tc>
                  <a:txBody>
                    <a:bodyPr/>
                    <a:lstStyle/>
                    <a:p>
                      <a:pPr algn="l">
                        <a:lnSpc>
                          <a:spcPts val="2379"/>
                        </a:lnSpc>
                        <a:defRPr/>
                      </a:pPr>
                      <a:r>
                        <a:rPr lang="en-US" sz="1699">
                          <a:solidFill>
                            <a:srgbClr val="FFFFFF"/>
                          </a:solidFill>
                          <a:latin typeface="IBM Plex Sans"/>
                          <a:ea typeface="IBM Plex Sans"/>
                          <a:cs typeface="IBM Plex Sans"/>
                          <a:sym typeface="IBM Plex Sans"/>
                        </a:rPr>
                        <a:t>Dimension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Expectation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Current Performance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Analysis Highlights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Recommended Actions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Reliability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10-min delivery, accurate &amp; consistent orders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Moderate performance with delivery delays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Statistical analysis shows significant gap between promised ultra-fast delivery and actual customer experience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Enhance order accuracy system, Optimize delivery logistics, Improve real-time tracking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Responsiveness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Prompt support, efficient problem resolution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customer service response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Despite 24/7 support claims, actual responsiveness falls short of customer expectations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Reduce checkout waiting times, Improve staff availability, Implement faster support channels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Assurance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Trustworthy service, knowledgeable staff</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Confidence varies by customer segment</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Only dimension significantly impacting satisfaction, explaining 8% of service variance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Comprehensive staff training, Develop consistent trust-building protocols, Enhance staff knowledge base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Tangibles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Modern app, professional delivery, quality packaging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Relatively acceptable physical aspects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Customers may value operational elements beyond visual design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Maintain clean, organized service points, Continuous app interface improvements, Refine packaging presentation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Empathy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Personalized, individualized attention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personalization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Significant gap between expected personalized service and actual delivery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Develop gender-specific service strategies, Train staff on personalized customer engagement, Create tailored customer interaction protocols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754724" y="1165850"/>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Gap Analysis</a:t>
            </a:r>
          </a:p>
        </p:txBody>
      </p:sp>
      <p:sp>
        <p:nvSpPr>
          <p:cNvPr id="7" name="TextBox 7"/>
          <p:cNvSpPr txBox="1"/>
          <p:nvPr/>
        </p:nvSpPr>
        <p:spPr>
          <a:xfrm>
            <a:off x="1451041" y="772699"/>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687065" y="3064976"/>
            <a:ext cx="13107564" cy="6193324"/>
          </a:xfrm>
          <a:custGeom>
            <a:avLst/>
            <a:gdLst/>
            <a:ahLst/>
            <a:cxnLst/>
            <a:rect l="l" t="t" r="r" b="b"/>
            <a:pathLst>
              <a:path w="13107564" h="6193324">
                <a:moveTo>
                  <a:pt x="0" y="0"/>
                </a:moveTo>
                <a:lnTo>
                  <a:pt x="13107564" y="0"/>
                </a:lnTo>
                <a:lnTo>
                  <a:pt x="13107564" y="6193324"/>
                </a:lnTo>
                <a:lnTo>
                  <a:pt x="0" y="6193324"/>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1028700" y="1755958"/>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Service Blueprint</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0" y="3206825"/>
            <a:ext cx="13107564" cy="306675"/>
          </a:xfrm>
          <a:prstGeom prst="rect">
            <a:avLst/>
          </a:prstGeom>
        </p:spPr>
        <p:txBody>
          <a:bodyPr lIns="0" tIns="0" rIns="0" bIns="0" rtlCol="0" anchor="t">
            <a:spAutoFit/>
          </a:bodyPr>
          <a:lstStyle/>
          <a:p>
            <a:pPr algn="ctr">
              <a:lnSpc>
                <a:spcPts val="2521"/>
              </a:lnSpc>
              <a:spcBef>
                <a:spcPct val="0"/>
              </a:spcBef>
            </a:pPr>
            <a:r>
              <a:rPr lang="en-US" sz="1801">
                <a:solidFill>
                  <a:srgbClr val="000000"/>
                </a:solidFill>
                <a:latin typeface="IBM Plex Sans"/>
                <a:ea typeface="IBM Plex Sans"/>
                <a:cs typeface="IBM Plex Sans"/>
                <a:sym typeface="IBM Plex Sans"/>
              </a:rPr>
              <a:t>carry bag , Delivery boy uniform , packaging , mobile app,hygine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990748" y="1737556"/>
            <a:ext cx="6580655"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Features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494027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10-minute delivery</a:t>
            </a:r>
            <a:r>
              <a:rPr lang="en-US" sz="3501">
                <a:solidFill>
                  <a:srgbClr val="FFFFFF"/>
                </a:solidFill>
                <a:latin typeface="IBM Plex Sans"/>
                <a:ea typeface="IBM Plex Sans"/>
                <a:cs typeface="IBM Plex Sans"/>
                <a:sym typeface="IBM Plex Sans"/>
              </a:rPr>
              <a:t> model via an extensive dark store network (</a:t>
            </a:r>
            <a:r>
              <a:rPr lang="en-US" sz="3501" b="1">
                <a:solidFill>
                  <a:srgbClr val="FFFFFF"/>
                </a:solidFill>
                <a:latin typeface="IBM Plex Sans Bold"/>
                <a:ea typeface="IBM Plex Sans Bold"/>
                <a:cs typeface="IBM Plex Sans Bold"/>
                <a:sym typeface="IBM Plex Sans Bold"/>
              </a:rPr>
              <a:t>550+ locations</a:t>
            </a:r>
            <a:r>
              <a:rPr lang="en-US" sz="3501">
                <a:solidFill>
                  <a:srgbClr val="FFFFFF"/>
                </a:solidFill>
                <a:latin typeface="IBM Plex Sans"/>
                <a:ea typeface="IBM Plex Sans"/>
                <a:cs typeface="IBM Plex Sans"/>
                <a:sym typeface="IBM Plex Sans"/>
              </a:rPr>
              <a:t>).</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Wide product selection, including groceries, daily essentials, and fresh produce.</a:t>
            </a: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Technology-driven</a:t>
            </a:r>
            <a:r>
              <a:rPr lang="en-US" sz="3501">
                <a:solidFill>
                  <a:srgbClr val="FFFFFF"/>
                </a:solidFill>
                <a:latin typeface="IBM Plex Sans"/>
                <a:ea typeface="IBM Plex Sans"/>
                <a:cs typeface="IBM Plex Sans"/>
                <a:sym typeface="IBM Plex Sans"/>
              </a:rPr>
              <a:t> optimization for order fulfillment and logistics.</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Strong investor backing, raising </a:t>
            </a:r>
            <a:r>
              <a:rPr lang="en-US" sz="3501" b="1">
                <a:solidFill>
                  <a:srgbClr val="FFFFFF"/>
                </a:solidFill>
                <a:latin typeface="IBM Plex Sans Bold"/>
                <a:ea typeface="IBM Plex Sans Bold"/>
                <a:cs typeface="IBM Plex Sans Bold"/>
                <a:sym typeface="IBM Plex Sans Bold"/>
              </a:rPr>
              <a:t>$1.85 billion</a:t>
            </a:r>
            <a:r>
              <a:rPr lang="en-US" sz="3501">
                <a:solidFill>
                  <a:srgbClr val="FFFFFF"/>
                </a:solidFill>
                <a:latin typeface="IBM Plex Sans"/>
                <a:ea typeface="IBM Plex Sans"/>
                <a:cs typeface="IBM Plex Sans"/>
                <a:sym typeface="IBM Plex Sans"/>
              </a:rPr>
              <a:t> in funding so far.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508015" y="0"/>
            <a:ext cx="7779985" cy="10495338"/>
          </a:xfrm>
          <a:custGeom>
            <a:avLst/>
            <a:gdLst/>
            <a:ahLst/>
            <a:cxnLst/>
            <a:rect l="l" t="t" r="r" b="b"/>
            <a:pathLst>
              <a:path w="7779985" h="10495338">
                <a:moveTo>
                  <a:pt x="0" y="0"/>
                </a:moveTo>
                <a:lnTo>
                  <a:pt x="7779985" y="0"/>
                </a:lnTo>
                <a:lnTo>
                  <a:pt x="7779985" y="10495338"/>
                </a:lnTo>
                <a:lnTo>
                  <a:pt x="0" y="10495338"/>
                </a:lnTo>
                <a:lnTo>
                  <a:pt x="0" y="0"/>
                </a:lnTo>
                <a:close/>
              </a:path>
            </a:pathLst>
          </a:custGeom>
          <a:blipFill>
            <a:blip r:embed="rId5"/>
            <a:stretch>
              <a:fillRect l="-1176"/>
            </a:stretch>
          </a:blipFill>
        </p:spPr>
        <p:txBody>
          <a:bodyPr/>
          <a:lstStyle/>
          <a:p>
            <a:endParaRPr lang="en-IN"/>
          </a:p>
        </p:txBody>
      </p:sp>
      <p:sp>
        <p:nvSpPr>
          <p:cNvPr id="5" name="Freeform 5"/>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6"/>
            <a:stretch>
              <a:fillRect/>
            </a:stretch>
          </a:blipFill>
        </p:spPr>
        <p:txBody>
          <a:bodyPr/>
          <a:lstStyle/>
          <a:p>
            <a:endParaRPr lang="en-IN"/>
          </a:p>
        </p:txBody>
      </p:sp>
      <p:sp>
        <p:nvSpPr>
          <p:cNvPr id="6" name="Freeform 6"/>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PACKAGING </a:t>
            </a:r>
          </a:p>
        </p:txBody>
      </p:sp>
      <p:sp>
        <p:nvSpPr>
          <p:cNvPr id="8" name="TextBox 8"/>
          <p:cNvSpPr txBox="1"/>
          <p:nvPr/>
        </p:nvSpPr>
        <p:spPr>
          <a:xfrm>
            <a:off x="1028700" y="6877685"/>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follows a standardized and efficient packaging system to ensure quick, safe, and fresh deliveries. </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968227" y="0"/>
            <a:ext cx="9445112" cy="10287000"/>
          </a:xfrm>
          <a:custGeom>
            <a:avLst/>
            <a:gdLst/>
            <a:ahLst/>
            <a:cxnLst/>
            <a:rect l="l" t="t" r="r" b="b"/>
            <a:pathLst>
              <a:path w="9445112" h="10287000">
                <a:moveTo>
                  <a:pt x="0" y="0"/>
                </a:moveTo>
                <a:lnTo>
                  <a:pt x="9445112" y="0"/>
                </a:lnTo>
                <a:lnTo>
                  <a:pt x="9445112" y="10287000"/>
                </a:lnTo>
                <a:lnTo>
                  <a:pt x="0" y="10287000"/>
                </a:lnTo>
                <a:lnTo>
                  <a:pt x="0" y="0"/>
                </a:lnTo>
                <a:close/>
              </a:path>
            </a:pathLst>
          </a:custGeom>
          <a:blipFill>
            <a:blip r:embed="rId6"/>
            <a:stretch>
              <a:fillRect l="-52121" r="-41560"/>
            </a:stretch>
          </a:blipFill>
        </p:spPr>
        <p:txBody>
          <a:bodyPr/>
          <a:lstStyle/>
          <a:p>
            <a:endParaRPr lang="en-IN"/>
          </a:p>
        </p:txBody>
      </p:sp>
      <p:sp>
        <p:nvSpPr>
          <p:cNvPr id="6" name="Freeform 6"/>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DARK STORES</a:t>
            </a:r>
          </a:p>
        </p:txBody>
      </p:sp>
      <p:sp>
        <p:nvSpPr>
          <p:cNvPr id="8" name="TextBox 8"/>
          <p:cNvSpPr txBox="1"/>
          <p:nvPr/>
        </p:nvSpPr>
        <p:spPr>
          <a:xfrm>
            <a:off x="990748" y="6362256"/>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uses these stores to store, pack, and dispatch groceries within minutes, enabling their 10-minute delivery service.</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9851391" y="0"/>
            <a:ext cx="8755886" cy="10393087"/>
          </a:xfrm>
          <a:custGeom>
            <a:avLst/>
            <a:gdLst/>
            <a:ahLst/>
            <a:cxnLst/>
            <a:rect l="l" t="t" r="r" b="b"/>
            <a:pathLst>
              <a:path w="8755886" h="10393087">
                <a:moveTo>
                  <a:pt x="0" y="0"/>
                </a:moveTo>
                <a:lnTo>
                  <a:pt x="8755886" y="0"/>
                </a:lnTo>
                <a:lnTo>
                  <a:pt x="8755886" y="10393087"/>
                </a:lnTo>
                <a:lnTo>
                  <a:pt x="0" y="10393087"/>
                </a:lnTo>
                <a:lnTo>
                  <a:pt x="0" y="0"/>
                </a:lnTo>
                <a:close/>
              </a:path>
            </a:pathLst>
          </a:custGeom>
          <a:blipFill>
            <a:blip r:embed="rId6"/>
            <a:stretch>
              <a:fillRect l="-10924" t="-12300" b="-12300"/>
            </a:stretch>
          </a:blipFill>
        </p:spPr>
        <p:txBody>
          <a:bodyPr/>
          <a:lstStyle/>
          <a:p>
            <a:endParaRPr lang="en-IN"/>
          </a:p>
        </p:txBody>
      </p:sp>
      <p:sp>
        <p:nvSpPr>
          <p:cNvPr id="6" name="Freeform 6"/>
          <p:cNvSpPr/>
          <p:nvPr/>
        </p:nvSpPr>
        <p:spPr>
          <a:xfrm>
            <a:off x="17215152"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UNIFORM</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its delivery riders are easily recognizable with a branded uniform and gear designed for comfort, visibility, and efficiency.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563245" y="-12674"/>
            <a:ext cx="7724755" cy="10299674"/>
          </a:xfrm>
          <a:custGeom>
            <a:avLst/>
            <a:gdLst/>
            <a:ahLst/>
            <a:cxnLst/>
            <a:rect l="l" t="t" r="r" b="b"/>
            <a:pathLst>
              <a:path w="7724755" h="10299674">
                <a:moveTo>
                  <a:pt x="0" y="0"/>
                </a:moveTo>
                <a:lnTo>
                  <a:pt x="7724755" y="0"/>
                </a:lnTo>
                <a:lnTo>
                  <a:pt x="7724755" y="10299674"/>
                </a:lnTo>
                <a:lnTo>
                  <a:pt x="0" y="10299674"/>
                </a:lnTo>
                <a:lnTo>
                  <a:pt x="0" y="0"/>
                </a:lnTo>
                <a:close/>
              </a:path>
            </a:pathLst>
          </a:custGeom>
          <a:blipFill>
            <a:blip r:embed="rId6"/>
            <a:stretch>
              <a:fillRect/>
            </a:stretch>
          </a:blipFill>
        </p:spPr>
        <p:txBody>
          <a:bodyPr/>
          <a:lstStyle/>
          <a:p>
            <a:endParaRPr lang="en-IN"/>
          </a:p>
        </p:txBody>
      </p:sp>
      <p:sp>
        <p:nvSpPr>
          <p:cNvPr id="6" name="Freeform 6"/>
          <p:cNvSpPr/>
          <p:nvPr/>
        </p:nvSpPr>
        <p:spPr>
          <a:xfrm>
            <a:off x="17215152" y="-12674"/>
            <a:ext cx="1072848" cy="718808"/>
          </a:xfrm>
          <a:custGeom>
            <a:avLst/>
            <a:gdLst/>
            <a:ahLst/>
            <a:cxnLst/>
            <a:rect l="l" t="t" r="r" b="b"/>
            <a:pathLst>
              <a:path w="1072848" h="718808">
                <a:moveTo>
                  <a:pt x="0" y="0"/>
                </a:moveTo>
                <a:lnTo>
                  <a:pt x="1072848" y="0"/>
                </a:lnTo>
                <a:lnTo>
                  <a:pt x="1072848" y="718809"/>
                </a:lnTo>
                <a:lnTo>
                  <a:pt x="0" y="718809"/>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HYGIENE-SEALED</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safe, tamper-proof, and hygienic packaging for Food and essentials with hygiene-sealed bags &amp; containers to maintain product integrity.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141229" y="3897168"/>
            <a:ext cx="16909587" cy="6118196"/>
          </a:xfrm>
          <a:custGeom>
            <a:avLst/>
            <a:gdLst/>
            <a:ahLst/>
            <a:cxnLst/>
            <a:rect l="l" t="t" r="r" b="b"/>
            <a:pathLst>
              <a:path w="16909587" h="6118196">
                <a:moveTo>
                  <a:pt x="0" y="0"/>
                </a:moveTo>
                <a:lnTo>
                  <a:pt x="16909588" y="0"/>
                </a:lnTo>
                <a:lnTo>
                  <a:pt x="16909588"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000713" y="601334"/>
            <a:ext cx="14286573" cy="6178943"/>
          </a:xfrm>
          <a:custGeom>
            <a:avLst/>
            <a:gdLst/>
            <a:ahLst/>
            <a:cxnLst/>
            <a:rect l="l" t="t" r="r" b="b"/>
            <a:pathLst>
              <a:path w="14286573" h="6178943">
                <a:moveTo>
                  <a:pt x="0" y="0"/>
                </a:moveTo>
                <a:lnTo>
                  <a:pt x="14286574" y="0"/>
                </a:lnTo>
                <a:lnTo>
                  <a:pt x="14286574" y="6178943"/>
                </a:lnTo>
                <a:lnTo>
                  <a:pt x="0" y="6178943"/>
                </a:lnTo>
                <a:lnTo>
                  <a:pt x="0" y="0"/>
                </a:lnTo>
                <a:close/>
              </a:path>
            </a:pathLst>
          </a:custGeom>
          <a:blipFill>
            <a:blip r:embed="rId5"/>
            <a:stretch>
              <a:fillRect/>
            </a:stretch>
          </a:blipFill>
        </p:spPr>
        <p:txBody>
          <a:bodyPr/>
          <a:lstStyle/>
          <a:p>
            <a:endParaRPr lang="en-IN"/>
          </a:p>
        </p:txBody>
      </p:sp>
      <p:sp>
        <p:nvSpPr>
          <p:cNvPr id="5" name="Freeform 5"/>
          <p:cNvSpPr/>
          <p:nvPr/>
        </p:nvSpPr>
        <p:spPr>
          <a:xfrm>
            <a:off x="15288847" y="6111322"/>
            <a:ext cx="998439" cy="668954"/>
          </a:xfrm>
          <a:custGeom>
            <a:avLst/>
            <a:gdLst/>
            <a:ahLst/>
            <a:cxnLst/>
            <a:rect l="l" t="t" r="r" b="b"/>
            <a:pathLst>
              <a:path w="998439" h="668954">
                <a:moveTo>
                  <a:pt x="0" y="0"/>
                </a:moveTo>
                <a:lnTo>
                  <a:pt x="998440" y="0"/>
                </a:lnTo>
                <a:lnTo>
                  <a:pt x="998440" y="668955"/>
                </a:lnTo>
                <a:lnTo>
                  <a:pt x="0" y="66895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773857" y="7509043"/>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MOBILE APPLICATION</a:t>
            </a:r>
          </a:p>
        </p:txBody>
      </p:sp>
      <p:sp>
        <p:nvSpPr>
          <p:cNvPr id="7" name="TextBox 7"/>
          <p:cNvSpPr txBox="1"/>
          <p:nvPr/>
        </p:nvSpPr>
        <p:spPr>
          <a:xfrm>
            <a:off x="10236799" y="7337593"/>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The Zepto mobile app is the core of its quick commerce model, enabling users to order groceries and essentials with super-fast delivery (10 minutes).</a:t>
            </a:r>
          </a:p>
        </p:txBody>
      </p:sp>
      <p:sp>
        <p:nvSpPr>
          <p:cNvPr id="8" name="Freeform 8"/>
          <p:cNvSpPr/>
          <p:nvPr/>
        </p:nvSpPr>
        <p:spPr>
          <a:xfrm>
            <a:off x="424614" y="812570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1119187" y="8222340"/>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7698593" y="1904908"/>
            <a:ext cx="9253321" cy="6626727"/>
          </a:xfrm>
          <a:custGeom>
            <a:avLst/>
            <a:gdLst/>
            <a:ahLst/>
            <a:cxnLst/>
            <a:rect l="l" t="t" r="r" b="b"/>
            <a:pathLst>
              <a:path w="9253321" h="6626727">
                <a:moveTo>
                  <a:pt x="0" y="0"/>
                </a:moveTo>
                <a:lnTo>
                  <a:pt x="9253321" y="0"/>
                </a:lnTo>
                <a:lnTo>
                  <a:pt x="9253321" y="6626727"/>
                </a:lnTo>
                <a:lnTo>
                  <a:pt x="0" y="66267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520052" y="2386242"/>
            <a:ext cx="7352688" cy="5514516"/>
          </a:xfrm>
          <a:custGeom>
            <a:avLst/>
            <a:gdLst/>
            <a:ahLst/>
            <a:cxnLst/>
            <a:rect l="l" t="t" r="r" b="b"/>
            <a:pathLst>
              <a:path w="7352688" h="5514516">
                <a:moveTo>
                  <a:pt x="0" y="0"/>
                </a:moveTo>
                <a:lnTo>
                  <a:pt x="7352689" y="0"/>
                </a:lnTo>
                <a:lnTo>
                  <a:pt x="7352689" y="5514516"/>
                </a:lnTo>
                <a:lnTo>
                  <a:pt x="0" y="5514516"/>
                </a:lnTo>
                <a:lnTo>
                  <a:pt x="0" y="0"/>
                </a:lnTo>
                <a:close/>
              </a:path>
            </a:pathLst>
          </a:custGeom>
          <a:blipFill>
            <a:blip r:embed="rId8"/>
            <a:stretch>
              <a:fillRect/>
            </a:stretch>
          </a:blipFill>
        </p:spPr>
        <p:txBody>
          <a:bodyPr/>
          <a:lstStyle/>
          <a:p>
            <a:endParaRPr lang="en-IN"/>
          </a:p>
        </p:txBody>
      </p:sp>
      <p:sp>
        <p:nvSpPr>
          <p:cNvPr id="7" name="Freeform 7"/>
          <p:cNvSpPr/>
          <p:nvPr/>
        </p:nvSpPr>
        <p:spPr>
          <a:xfrm>
            <a:off x="14799893" y="2386242"/>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9"/>
            <a:stretch>
              <a:fillRect/>
            </a:stretch>
          </a:blipFill>
        </p:spPr>
        <p:txBody>
          <a:bodyPr/>
          <a:lstStyle/>
          <a:p>
            <a:endParaRPr lang="en-IN"/>
          </a:p>
        </p:txBody>
      </p:sp>
      <p:sp>
        <p:nvSpPr>
          <p:cNvPr id="8" name="TextBox 8"/>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BAG</a:t>
            </a:r>
          </a:p>
        </p:txBody>
      </p:sp>
      <p:sp>
        <p:nvSpPr>
          <p:cNvPr id="9" name="TextBox 9"/>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delivery bags are specially designed insulated backpacks that ensure groceries are delivered fresh, secure, and intact within 10 minutes.</a:t>
            </a:r>
          </a:p>
        </p:txBody>
      </p:sp>
      <p:sp>
        <p:nvSpPr>
          <p:cNvPr id="10" name="TextBox 10"/>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393597" y="2516806"/>
            <a:ext cx="8575297" cy="6228101"/>
          </a:xfrm>
          <a:custGeom>
            <a:avLst/>
            <a:gdLst/>
            <a:ahLst/>
            <a:cxnLst/>
            <a:rect l="l" t="t" r="r" b="b"/>
            <a:pathLst>
              <a:path w="8575297" h="6228101">
                <a:moveTo>
                  <a:pt x="0" y="0"/>
                </a:moveTo>
                <a:lnTo>
                  <a:pt x="8575297" y="0"/>
                </a:lnTo>
                <a:lnTo>
                  <a:pt x="8575297" y="6228101"/>
                </a:lnTo>
                <a:lnTo>
                  <a:pt x="0" y="6228101"/>
                </a:lnTo>
                <a:lnTo>
                  <a:pt x="0" y="0"/>
                </a:lnTo>
                <a:close/>
              </a:path>
            </a:pathLst>
          </a:custGeom>
          <a:blipFill>
            <a:blip r:embed="rId6"/>
            <a:stretch>
              <a:fillRect l="-16511" t="-689" r="-15277" b="-1379"/>
            </a:stretch>
          </a:blipFill>
        </p:spPr>
        <p:txBody>
          <a:bodyPr/>
          <a:lstStyle/>
          <a:p>
            <a:endParaRPr lang="en-IN"/>
          </a:p>
        </p:txBody>
      </p:sp>
      <p:sp>
        <p:nvSpPr>
          <p:cNvPr id="6" name="Freeform 6"/>
          <p:cNvSpPr/>
          <p:nvPr/>
        </p:nvSpPr>
        <p:spPr>
          <a:xfrm>
            <a:off x="15896046" y="2496121"/>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ADVERTISING</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advertising strategy focuses on brand awareness, speed, and convenience to attract customers in the competitive quick commerce market.</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5251689" y="4215077"/>
            <a:ext cx="7770025" cy="2011679"/>
          </a:xfrm>
          <a:prstGeom prst="rect">
            <a:avLst/>
          </a:prstGeom>
        </p:spPr>
        <p:txBody>
          <a:bodyPr lIns="0" tIns="0" rIns="0" bIns="0" rtlCol="0" anchor="t">
            <a:spAutoFit/>
          </a:bodyPr>
          <a:lstStyle/>
          <a:p>
            <a:pPr algn="l">
              <a:lnSpc>
                <a:spcPts val="16591"/>
              </a:lnSpc>
              <a:spcBef>
                <a:spcPct val="0"/>
              </a:spcBef>
            </a:pPr>
            <a:r>
              <a:rPr lang="en-US" sz="11850" b="1">
                <a:solidFill>
                  <a:srgbClr val="FFFFFF"/>
                </a:solidFill>
                <a:latin typeface="IBM Plex Sans Bold"/>
                <a:ea typeface="IBM Plex Sans Bold"/>
                <a:cs typeface="IBM Plex Sans Bold"/>
                <a:sym typeface="IBM Plex Sans Bold"/>
              </a:rPr>
              <a:t>Thank You</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37556"/>
            <a:ext cx="7881606"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Competitors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617852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Blinkit (owned by Zomato)</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The market leader with a 46% share, offering 10-minute deliveries with a strong presence in urban areas.</a:t>
            </a:r>
          </a:p>
          <a:p>
            <a:pPr algn="l">
              <a:lnSpc>
                <a:spcPts val="4901"/>
              </a:lnSpc>
            </a:pPr>
            <a:endParaRPr lang="en-US" sz="3501">
              <a:solidFill>
                <a:srgbClr val="FFFFFF"/>
              </a:solidFill>
              <a:latin typeface="IBM Plex Sans"/>
              <a:ea typeface="IBM Plex Sans"/>
              <a:cs typeface="IBM Plex Sans"/>
              <a:sym typeface="IBM Plex Sans"/>
            </a:endParaRP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Swiggy Instamart</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Holding a 25% market share, it competes by leveraging Swiggy’s existing customer base.</a:t>
            </a: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500737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Market Share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7" name="Picture 7"/>
          <p:cNvPicPr>
            <a:picLocks noChangeAspect="1"/>
          </p:cNvPicPr>
          <p:nvPr/>
        </p:nvPicPr>
        <p:blipFill>
          <a:blip r:embed="rId6"/>
          <a:stretch>
            <a:fillRect/>
          </a:stretch>
        </p:blipFill>
        <p:spPr>
          <a:xfrm>
            <a:off x="662546" y="2731361"/>
            <a:ext cx="7562935" cy="6951557"/>
          </a:xfrm>
          <a:prstGeom prst="rect">
            <a:avLst/>
          </a:prstGeom>
        </p:spPr>
      </p:pic>
      <p:sp>
        <p:nvSpPr>
          <p:cNvPr id="8" name="TextBox 8"/>
          <p:cNvSpPr txBox="1"/>
          <p:nvPr/>
        </p:nvSpPr>
        <p:spPr>
          <a:xfrm>
            <a:off x="8125382" y="2738199"/>
            <a:ext cx="9256713" cy="6409021"/>
          </a:xfrm>
          <a:prstGeom prst="rect">
            <a:avLst/>
          </a:prstGeom>
        </p:spPr>
        <p:txBody>
          <a:bodyPr lIns="0" tIns="0" rIns="0" bIns="0" rtlCol="0" anchor="t">
            <a:spAutoFit/>
          </a:bodyPr>
          <a:lstStyle/>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Market Share</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Zepto</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29%</a:t>
            </a:r>
            <a:r>
              <a:rPr lang="en-US" sz="2676">
                <a:solidFill>
                  <a:srgbClr val="FFFFFF"/>
                </a:solidFill>
                <a:latin typeface="IBM Plex Sans"/>
                <a:ea typeface="IBM Plex Sans"/>
                <a:cs typeface="IBM Plex Sans"/>
                <a:sym typeface="IBM Plex Sans"/>
              </a:rPr>
              <a:t> of the quick commerce market in India.</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Blinkit</a:t>
            </a:r>
            <a:r>
              <a:rPr lang="en-US" sz="2676">
                <a:solidFill>
                  <a:srgbClr val="FFFFFF"/>
                </a:solidFill>
                <a:latin typeface="IBM Plex Sans"/>
                <a:ea typeface="IBM Plex Sans"/>
                <a:cs typeface="IBM Plex Sans"/>
                <a:sym typeface="IBM Plex Sans"/>
              </a:rPr>
              <a:t> leads with </a:t>
            </a:r>
            <a:r>
              <a:rPr lang="en-US" sz="2676" b="1">
                <a:solidFill>
                  <a:srgbClr val="FFFFFF"/>
                </a:solidFill>
                <a:latin typeface="IBM Plex Sans Bold"/>
                <a:ea typeface="IBM Plex Sans Bold"/>
                <a:cs typeface="IBM Plex Sans Bold"/>
                <a:sym typeface="IBM Plex Sans Bold"/>
              </a:rPr>
              <a:t>46%</a:t>
            </a:r>
            <a:r>
              <a:rPr lang="en-US" sz="2676">
                <a:solidFill>
                  <a:srgbClr val="FFFFFF"/>
                </a:solidFill>
                <a:latin typeface="IBM Plex Sans"/>
                <a:ea typeface="IBM Plex Sans"/>
                <a:cs typeface="IBM Plex Sans"/>
                <a:sym typeface="IBM Plex Sans"/>
              </a:rPr>
              <a:t>, while </a:t>
            </a:r>
            <a:r>
              <a:rPr lang="en-US" sz="2676" b="1">
                <a:solidFill>
                  <a:srgbClr val="FFFFFF"/>
                </a:solidFill>
                <a:latin typeface="IBM Plex Sans Bold"/>
                <a:ea typeface="IBM Plex Sans Bold"/>
                <a:cs typeface="IBM Plex Sans Bold"/>
                <a:sym typeface="IBM Plex Sans Bold"/>
              </a:rPr>
              <a:t>Swiggy Instamart</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25%</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Revenue Growth</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Zepto reported </a:t>
            </a:r>
            <a:r>
              <a:rPr lang="en-US" sz="2676" b="1">
                <a:solidFill>
                  <a:srgbClr val="FFFFFF"/>
                </a:solidFill>
                <a:latin typeface="IBM Plex Sans Bold"/>
                <a:ea typeface="IBM Plex Sans Bold"/>
                <a:cs typeface="IBM Plex Sans Bold"/>
                <a:sym typeface="IBM Plex Sans Bold"/>
              </a:rPr>
              <a:t>₹4,454 crore</a:t>
            </a:r>
            <a:r>
              <a:rPr lang="en-US" sz="2676">
                <a:solidFill>
                  <a:srgbClr val="FFFFFF"/>
                </a:solidFill>
                <a:latin typeface="IBM Plex Sans"/>
                <a:ea typeface="IBM Plex Sans"/>
                <a:cs typeface="IBM Plex Sans"/>
                <a:sym typeface="IBM Plex Sans"/>
              </a:rPr>
              <a:t> in revenue for </a:t>
            </a:r>
            <a:r>
              <a:rPr lang="en-US" sz="2676" b="1">
                <a:solidFill>
                  <a:srgbClr val="FFFFFF"/>
                </a:solidFill>
                <a:latin typeface="IBM Plex Sans Bold"/>
                <a:ea typeface="IBM Plex Sans Bold"/>
                <a:cs typeface="IBM Plex Sans Bold"/>
                <a:sym typeface="IBM Plex Sans Bold"/>
              </a:rPr>
              <a:t>FY24</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Competitive Position</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Ranked 2nd in India's quick commerce sector.</a:t>
            </a:r>
          </a:p>
          <a:p>
            <a:pPr algn="l">
              <a:lnSpc>
                <a:spcPts val="3746"/>
              </a:lnSpc>
            </a:pPr>
            <a:endParaRPr lang="en-US" sz="2676">
              <a:solidFill>
                <a:srgbClr val="FFFFFF"/>
              </a:solidFill>
              <a:latin typeface="IBM Plex Sans"/>
              <a:ea typeface="IBM Plex Sans"/>
              <a:cs typeface="IBM Plex Sans"/>
              <a:sym typeface="IBM Plex Sans"/>
            </a:endParaRPr>
          </a:p>
          <a:p>
            <a:pPr algn="l">
              <a:lnSpc>
                <a:spcPts val="2872"/>
              </a:lnSpc>
            </a:pPr>
            <a:endParaRPr lang="en-US" sz="2676">
              <a:solidFill>
                <a:srgbClr val="FFFFFF"/>
              </a:solidFill>
              <a:latin typeface="IBM Plex Sans"/>
              <a:ea typeface="IBM Plex Sans"/>
              <a:cs typeface="IBM Plex Sans"/>
              <a:sym typeface="IBM Plex Sans"/>
            </a:endParaRPr>
          </a:p>
          <a:p>
            <a:pPr algn="l">
              <a:lnSpc>
                <a:spcPts val="3746"/>
              </a:lnSpc>
            </a:pPr>
            <a:endParaRPr lang="en-US" sz="2676">
              <a:solidFill>
                <a:srgbClr val="FFFFFF"/>
              </a:solidFill>
              <a:latin typeface="IBM Plex Sans"/>
              <a:ea typeface="IBM Plex Sans"/>
              <a:cs typeface="IBM Plex Sans"/>
              <a:sym typeface="IBM Plex Sans"/>
            </a:endParaRPr>
          </a:p>
        </p:txBody>
      </p:sp>
      <p:sp>
        <p:nvSpPr>
          <p:cNvPr id="9" name="TextBox 9"/>
          <p:cNvSpPr txBox="1"/>
          <p:nvPr/>
        </p:nvSpPr>
        <p:spPr>
          <a:xfrm>
            <a:off x="14350279" y="1296668"/>
            <a:ext cx="2580017" cy="259468"/>
          </a:xfrm>
          <a:prstGeom prst="rect">
            <a:avLst/>
          </a:prstGeom>
        </p:spPr>
        <p:txBody>
          <a:bodyPr lIns="0" tIns="0" rIns="0" bIns="0" rtlCol="0" anchor="t">
            <a:spAutoFit/>
          </a:bodyPr>
          <a:lstStyle/>
          <a:p>
            <a:pPr algn="ctr">
              <a:lnSpc>
                <a:spcPts val="2133"/>
              </a:lnSpc>
            </a:pPr>
            <a:r>
              <a:rPr lang="en-US" sz="1524">
                <a:solidFill>
                  <a:srgbClr val="FFFFFF"/>
                </a:solidFill>
                <a:latin typeface="Mulish"/>
                <a:ea typeface="Mulish"/>
                <a:cs typeface="Mulish"/>
                <a:sym typeface="Mulish"/>
              </a:rPr>
              <a:t>source :- https://ipocentral.in/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723766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Research Objective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336359"/>
            <a:ext cx="13620616" cy="5713127"/>
          </a:xfrm>
          <a:prstGeom prst="rect">
            <a:avLst/>
          </a:prstGeom>
        </p:spPr>
        <p:txBody>
          <a:bodyPr lIns="0" tIns="0" rIns="0" bIns="0" rtlCol="0" anchor="t">
            <a:spAutoFit/>
          </a:bodyPr>
          <a:lstStyle/>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Provide insights and recommendations to boost Zepto’s market share and customer retention.</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Analyze gaps between expected and actual service quality to identify improvement areas.</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Suggest strategies for service enhancement, operational efficiency, and customer engagement.</a:t>
            </a:r>
          </a:p>
          <a:p>
            <a:pPr algn="l">
              <a:lnSpc>
                <a:spcPts val="5059"/>
              </a:lnSpc>
            </a:pPr>
            <a:endParaRPr lang="en-US" sz="3613">
              <a:solidFill>
                <a:srgbClr val="FFFFFF"/>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590439" y="6708246"/>
            <a:ext cx="5304855" cy="3070185"/>
          </a:xfrm>
          <a:custGeom>
            <a:avLst/>
            <a:gdLst/>
            <a:ahLst/>
            <a:cxnLst/>
            <a:rect l="l" t="t" r="r" b="b"/>
            <a:pathLst>
              <a:path w="5304855" h="3070185">
                <a:moveTo>
                  <a:pt x="0" y="0"/>
                </a:moveTo>
                <a:lnTo>
                  <a:pt x="5304855" y="0"/>
                </a:lnTo>
                <a:lnTo>
                  <a:pt x="5304855" y="3070185"/>
                </a:lnTo>
                <a:lnTo>
                  <a:pt x="0" y="3070185"/>
                </a:lnTo>
                <a:lnTo>
                  <a:pt x="0" y="0"/>
                </a:lnTo>
                <a:close/>
              </a:path>
            </a:pathLst>
          </a:custGeom>
          <a:blipFill>
            <a:blip r:embed="rId6"/>
            <a:stretch>
              <a:fillRect/>
            </a:stretch>
          </a:blipFill>
        </p:spPr>
        <p:txBody>
          <a:bodyPr/>
          <a:lstStyle/>
          <a:p>
            <a:endParaRPr lang="en-IN"/>
          </a:p>
        </p:txBody>
      </p:sp>
      <p:sp>
        <p:nvSpPr>
          <p:cNvPr id="6" name="Freeform 6"/>
          <p:cNvSpPr/>
          <p:nvPr/>
        </p:nvSpPr>
        <p:spPr>
          <a:xfrm>
            <a:off x="2472456" y="2926789"/>
            <a:ext cx="5304855" cy="3123233"/>
          </a:xfrm>
          <a:custGeom>
            <a:avLst/>
            <a:gdLst/>
            <a:ahLst/>
            <a:cxnLst/>
            <a:rect l="l" t="t" r="r" b="b"/>
            <a:pathLst>
              <a:path w="5304855" h="3123233">
                <a:moveTo>
                  <a:pt x="0" y="0"/>
                </a:moveTo>
                <a:lnTo>
                  <a:pt x="5304855" y="0"/>
                </a:lnTo>
                <a:lnTo>
                  <a:pt x="5304855" y="3123233"/>
                </a:lnTo>
                <a:lnTo>
                  <a:pt x="0" y="3123233"/>
                </a:lnTo>
                <a:lnTo>
                  <a:pt x="0" y="0"/>
                </a:lnTo>
                <a:close/>
              </a:path>
            </a:pathLst>
          </a:custGeom>
          <a:blipFill>
            <a:blip r:embed="rId7"/>
            <a:stretch>
              <a:fillRect/>
            </a:stretch>
          </a:blipFill>
        </p:spPr>
        <p:txBody>
          <a:bodyPr/>
          <a:lstStyle/>
          <a:p>
            <a:endParaRPr lang="en-IN"/>
          </a:p>
        </p:txBody>
      </p:sp>
      <p:sp>
        <p:nvSpPr>
          <p:cNvPr id="7" name="Freeform 7"/>
          <p:cNvSpPr/>
          <p:nvPr/>
        </p:nvSpPr>
        <p:spPr>
          <a:xfrm>
            <a:off x="2472456" y="6708246"/>
            <a:ext cx="5229876" cy="3059477"/>
          </a:xfrm>
          <a:custGeom>
            <a:avLst/>
            <a:gdLst/>
            <a:ahLst/>
            <a:cxnLst/>
            <a:rect l="l" t="t" r="r" b="b"/>
            <a:pathLst>
              <a:path w="5229876" h="3059477">
                <a:moveTo>
                  <a:pt x="0" y="0"/>
                </a:moveTo>
                <a:lnTo>
                  <a:pt x="5229875" y="0"/>
                </a:lnTo>
                <a:lnTo>
                  <a:pt x="5229875" y="3059477"/>
                </a:lnTo>
                <a:lnTo>
                  <a:pt x="0" y="3059477"/>
                </a:lnTo>
                <a:lnTo>
                  <a:pt x="0" y="0"/>
                </a:lnTo>
                <a:close/>
              </a:path>
            </a:pathLst>
          </a:custGeom>
          <a:blipFill>
            <a:blip r:embed="rId8"/>
            <a:stretch>
              <a:fillRect/>
            </a:stretch>
          </a:blipFill>
        </p:spPr>
        <p:txBody>
          <a:bodyPr/>
          <a:lstStyle/>
          <a:p>
            <a:endParaRPr lang="en-IN"/>
          </a:p>
        </p:txBody>
      </p:sp>
      <p:sp>
        <p:nvSpPr>
          <p:cNvPr id="8" name="Freeform 8"/>
          <p:cNvSpPr/>
          <p:nvPr/>
        </p:nvSpPr>
        <p:spPr>
          <a:xfrm>
            <a:off x="8590439" y="2926789"/>
            <a:ext cx="5304855" cy="2990612"/>
          </a:xfrm>
          <a:custGeom>
            <a:avLst/>
            <a:gdLst/>
            <a:ahLst/>
            <a:cxnLst/>
            <a:rect l="l" t="t" r="r" b="b"/>
            <a:pathLst>
              <a:path w="5304855" h="2990612">
                <a:moveTo>
                  <a:pt x="0" y="0"/>
                </a:moveTo>
                <a:lnTo>
                  <a:pt x="5304855" y="0"/>
                </a:lnTo>
                <a:lnTo>
                  <a:pt x="5304855" y="2990612"/>
                </a:lnTo>
                <a:lnTo>
                  <a:pt x="0" y="2990612"/>
                </a:lnTo>
                <a:lnTo>
                  <a:pt x="0" y="0"/>
                </a:lnTo>
                <a:close/>
              </a:path>
            </a:pathLst>
          </a:custGeom>
          <a:blipFill>
            <a:blip r:embed="rId9"/>
            <a:stretch>
              <a:fillRect/>
            </a:stretch>
          </a:blipFill>
        </p:spPr>
        <p:txBody>
          <a:bodyPr/>
          <a:lstStyle/>
          <a:p>
            <a:endParaRPr lang="en-IN"/>
          </a:p>
        </p:txBody>
      </p:sp>
      <p:sp>
        <p:nvSpPr>
          <p:cNvPr id="9" name="TextBox 9"/>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0" name="TextBox 10"/>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1" name="TextBox 11"/>
          <p:cNvSpPr txBox="1"/>
          <p:nvPr/>
        </p:nvSpPr>
        <p:spPr>
          <a:xfrm>
            <a:off x="10806830" y="5933405"/>
            <a:ext cx="872072"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Occupation</a:t>
            </a:r>
          </a:p>
        </p:txBody>
      </p:sp>
      <p:sp>
        <p:nvSpPr>
          <p:cNvPr id="12" name="TextBox 12"/>
          <p:cNvSpPr txBox="1"/>
          <p:nvPr/>
        </p:nvSpPr>
        <p:spPr>
          <a:xfrm>
            <a:off x="4505806" y="6128539"/>
            <a:ext cx="123815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Monthly Income</a:t>
            </a:r>
          </a:p>
        </p:txBody>
      </p:sp>
      <p:sp>
        <p:nvSpPr>
          <p:cNvPr id="13" name="TextBox 13"/>
          <p:cNvSpPr txBox="1"/>
          <p:nvPr/>
        </p:nvSpPr>
        <p:spPr>
          <a:xfrm>
            <a:off x="4785230" y="9843923"/>
            <a:ext cx="29326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Age</a:t>
            </a:r>
          </a:p>
        </p:txBody>
      </p:sp>
      <p:sp>
        <p:nvSpPr>
          <p:cNvPr id="14" name="TextBox 14"/>
          <p:cNvSpPr txBox="1"/>
          <p:nvPr/>
        </p:nvSpPr>
        <p:spPr>
          <a:xfrm>
            <a:off x="10961599" y="9843923"/>
            <a:ext cx="562533"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Gender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pSp>
        <p:nvGrpSpPr>
          <p:cNvPr id="5" name="Group 5"/>
          <p:cNvGrpSpPr/>
          <p:nvPr/>
        </p:nvGrpSpPr>
        <p:grpSpPr>
          <a:xfrm>
            <a:off x="8510211" y="3326650"/>
            <a:ext cx="9023005" cy="4491740"/>
            <a:chOff x="0" y="0"/>
            <a:chExt cx="12030673" cy="5988987"/>
          </a:xfrm>
        </p:grpSpPr>
        <p:sp>
          <p:nvSpPr>
            <p:cNvPr id="6" name="Freeform 6"/>
            <p:cNvSpPr/>
            <p:nvPr/>
          </p:nvSpPr>
          <p:spPr>
            <a:xfrm>
              <a:off x="6154153" y="0"/>
              <a:ext cx="5876521" cy="2791733"/>
            </a:xfrm>
            <a:custGeom>
              <a:avLst/>
              <a:gdLst/>
              <a:ahLst/>
              <a:cxnLst/>
              <a:rect l="l" t="t" r="r" b="b"/>
              <a:pathLst>
                <a:path w="5876521" h="2791733">
                  <a:moveTo>
                    <a:pt x="0" y="0"/>
                  </a:moveTo>
                  <a:lnTo>
                    <a:pt x="5876520" y="0"/>
                  </a:lnTo>
                  <a:lnTo>
                    <a:pt x="5876520" y="2791733"/>
                  </a:lnTo>
                  <a:lnTo>
                    <a:pt x="0" y="2791733"/>
                  </a:lnTo>
                  <a:lnTo>
                    <a:pt x="0" y="0"/>
                  </a:lnTo>
                  <a:close/>
                </a:path>
              </a:pathLst>
            </a:custGeom>
            <a:blipFill>
              <a:blip r:embed="rId6"/>
              <a:stretch>
                <a:fillRect/>
              </a:stretch>
            </a:blipFill>
          </p:spPr>
          <p:txBody>
            <a:bodyPr/>
            <a:lstStyle/>
            <a:p>
              <a:endParaRPr lang="en-IN"/>
            </a:p>
          </p:txBody>
        </p:sp>
        <p:sp>
          <p:nvSpPr>
            <p:cNvPr id="7" name="Freeform 7"/>
            <p:cNvSpPr/>
            <p:nvPr/>
          </p:nvSpPr>
          <p:spPr>
            <a:xfrm>
              <a:off x="6154153" y="2991962"/>
              <a:ext cx="5876521" cy="2997026"/>
            </a:xfrm>
            <a:custGeom>
              <a:avLst/>
              <a:gdLst/>
              <a:ahLst/>
              <a:cxnLst/>
              <a:rect l="l" t="t" r="r" b="b"/>
              <a:pathLst>
                <a:path w="5876521" h="2997026">
                  <a:moveTo>
                    <a:pt x="0" y="0"/>
                  </a:moveTo>
                  <a:lnTo>
                    <a:pt x="5876520" y="0"/>
                  </a:lnTo>
                  <a:lnTo>
                    <a:pt x="5876520" y="2997025"/>
                  </a:lnTo>
                  <a:lnTo>
                    <a:pt x="0" y="2997025"/>
                  </a:lnTo>
                  <a:lnTo>
                    <a:pt x="0" y="0"/>
                  </a:lnTo>
                  <a:close/>
                </a:path>
              </a:pathLst>
            </a:custGeom>
            <a:blipFill>
              <a:blip r:embed="rId7"/>
              <a:stretch>
                <a:fillRect/>
              </a:stretch>
            </a:blipFill>
          </p:spPr>
          <p:txBody>
            <a:bodyPr/>
            <a:lstStyle/>
            <a:p>
              <a:endParaRPr lang="en-IN"/>
            </a:p>
          </p:txBody>
        </p:sp>
        <p:sp>
          <p:nvSpPr>
            <p:cNvPr id="8" name="Freeform 8"/>
            <p:cNvSpPr/>
            <p:nvPr/>
          </p:nvSpPr>
          <p:spPr>
            <a:xfrm>
              <a:off x="28137" y="0"/>
              <a:ext cx="5877333" cy="2791733"/>
            </a:xfrm>
            <a:custGeom>
              <a:avLst/>
              <a:gdLst/>
              <a:ahLst/>
              <a:cxnLst/>
              <a:rect l="l" t="t" r="r" b="b"/>
              <a:pathLst>
                <a:path w="5877333" h="2791733">
                  <a:moveTo>
                    <a:pt x="0" y="0"/>
                  </a:moveTo>
                  <a:lnTo>
                    <a:pt x="5877332" y="0"/>
                  </a:lnTo>
                  <a:lnTo>
                    <a:pt x="5877332" y="2791733"/>
                  </a:lnTo>
                  <a:lnTo>
                    <a:pt x="0" y="2791733"/>
                  </a:lnTo>
                  <a:lnTo>
                    <a:pt x="0" y="0"/>
                  </a:lnTo>
                  <a:close/>
                </a:path>
              </a:pathLst>
            </a:custGeom>
            <a:blipFill>
              <a:blip r:embed="rId8"/>
              <a:stretch>
                <a:fillRect/>
              </a:stretch>
            </a:blipFill>
          </p:spPr>
          <p:txBody>
            <a:bodyPr/>
            <a:lstStyle/>
            <a:p>
              <a:endParaRPr lang="en-IN"/>
            </a:p>
          </p:txBody>
        </p:sp>
        <p:sp>
          <p:nvSpPr>
            <p:cNvPr id="9" name="Freeform 9"/>
            <p:cNvSpPr/>
            <p:nvPr/>
          </p:nvSpPr>
          <p:spPr>
            <a:xfrm>
              <a:off x="0" y="2991962"/>
              <a:ext cx="5905469" cy="2997026"/>
            </a:xfrm>
            <a:custGeom>
              <a:avLst/>
              <a:gdLst/>
              <a:ahLst/>
              <a:cxnLst/>
              <a:rect l="l" t="t" r="r" b="b"/>
              <a:pathLst>
                <a:path w="5905469" h="2997026">
                  <a:moveTo>
                    <a:pt x="0" y="0"/>
                  </a:moveTo>
                  <a:lnTo>
                    <a:pt x="5905469" y="0"/>
                  </a:lnTo>
                  <a:lnTo>
                    <a:pt x="5905469" y="2997025"/>
                  </a:lnTo>
                  <a:lnTo>
                    <a:pt x="0" y="2997025"/>
                  </a:lnTo>
                  <a:lnTo>
                    <a:pt x="0" y="0"/>
                  </a:lnTo>
                  <a:close/>
                </a:path>
              </a:pathLst>
            </a:custGeom>
            <a:blipFill>
              <a:blip r:embed="rId9"/>
              <a:stretch>
                <a:fillRect/>
              </a:stretch>
            </a:blipFill>
          </p:spPr>
          <p:txBody>
            <a:bodyPr/>
            <a:lstStyle/>
            <a:p>
              <a:endParaRPr lang="en-IN"/>
            </a:p>
          </p:txBody>
        </p:sp>
      </p:grpSp>
      <p:sp>
        <p:nvSpPr>
          <p:cNvPr id="10" name="TextBox 10"/>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1" name="TextBox 11"/>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2" name="TextBox 12"/>
          <p:cNvSpPr txBox="1"/>
          <p:nvPr/>
        </p:nvSpPr>
        <p:spPr>
          <a:xfrm>
            <a:off x="1292791" y="2888689"/>
            <a:ext cx="6510071" cy="6381429"/>
          </a:xfrm>
          <a:prstGeom prst="rect">
            <a:avLst/>
          </a:prstGeom>
        </p:spPr>
        <p:txBody>
          <a:bodyPr lIns="0" tIns="0" rIns="0" bIns="0" rtlCol="0" anchor="t">
            <a:spAutoFit/>
          </a:bodyPr>
          <a:lstStyle/>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49.3% are occasional users</a:t>
            </a:r>
            <a:r>
              <a:rPr lang="en-US" sz="2262">
                <a:solidFill>
                  <a:srgbClr val="FFFFFF"/>
                </a:solidFill>
                <a:latin typeface="IBM Plex Sans"/>
                <a:ea typeface="IBM Plex Sans"/>
                <a:cs typeface="IBM Plex Sans"/>
                <a:sym typeface="IBM Plex Sans"/>
              </a:rPr>
              <a:t>, while only</a:t>
            </a:r>
            <a:r>
              <a:rPr lang="en-US" sz="2262" b="1">
                <a:solidFill>
                  <a:srgbClr val="FFFFFF"/>
                </a:solidFill>
                <a:latin typeface="IBM Plex Sans Bold"/>
                <a:ea typeface="IBM Plex Sans Bold"/>
                <a:cs typeface="IBM Plex Sans Bold"/>
                <a:sym typeface="IBM Plex Sans Bold"/>
              </a:rPr>
              <a:t> 7.7% shop daily</a:t>
            </a:r>
            <a:r>
              <a:rPr lang="en-US" sz="2262">
                <a:solidFill>
                  <a:srgbClr val="FFFFFF"/>
                </a:solidFill>
                <a:latin typeface="IBM Plex Sans"/>
                <a:ea typeface="IBM Plex Sans"/>
                <a:cs typeface="IBM Plex Sans"/>
                <a:sym typeface="IBM Plex Sans"/>
              </a:rPr>
              <a:t>, indicating Zepto is not a primary shopping service.</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Students dominate (86.6%)</a:t>
            </a:r>
            <a:r>
              <a:rPr lang="en-US" sz="2262">
                <a:solidFill>
                  <a:srgbClr val="FFFFFF"/>
                </a:solidFill>
                <a:latin typeface="IBM Plex Sans"/>
                <a:ea typeface="IBM Plex Sans"/>
                <a:cs typeface="IBM Plex Sans"/>
                <a:sym typeface="IBM Plex Sans"/>
              </a:rPr>
              <a:t>, with minimal representation from working professionals.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88.7%</a:t>
            </a:r>
            <a:r>
              <a:rPr lang="en-US" sz="2262">
                <a:solidFill>
                  <a:srgbClr val="FFFFFF"/>
                </a:solidFill>
                <a:latin typeface="IBM Plex Sans"/>
                <a:ea typeface="IBM Plex Sans"/>
                <a:cs typeface="IBM Plex Sans"/>
                <a:sym typeface="IBM Plex Sans"/>
              </a:rPr>
              <a:t> of respondents are below </a:t>
            </a:r>
            <a:r>
              <a:rPr lang="en-US" sz="2262" b="1">
                <a:solidFill>
                  <a:srgbClr val="FFFFFF"/>
                </a:solidFill>
                <a:latin typeface="IBM Plex Sans Bold"/>
                <a:ea typeface="IBM Plex Sans Bold"/>
                <a:cs typeface="IBM Plex Sans Bold"/>
                <a:sym typeface="IBM Plex Sans Bold"/>
              </a:rPr>
              <a:t>18 years</a:t>
            </a:r>
            <a:r>
              <a:rPr lang="en-US" sz="2262">
                <a:solidFill>
                  <a:srgbClr val="FFFFFF"/>
                </a:solidFill>
                <a:latin typeface="IBM Plex Sans"/>
                <a:ea typeface="IBM Plex Sans"/>
                <a:cs typeface="IBM Plex Sans"/>
                <a:sym typeface="IBM Plex Sans"/>
              </a:rPr>
              <a:t>, limiting insights for adult consumers.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High-income households (74.6%) dominate</a:t>
            </a:r>
            <a:r>
              <a:rPr lang="en-US" sz="2262">
                <a:solidFill>
                  <a:srgbClr val="FFFFFF"/>
                </a:solidFill>
                <a:latin typeface="IBM Plex Sans"/>
                <a:ea typeface="IBM Plex Sans"/>
                <a:cs typeface="IBM Plex Sans"/>
                <a:sym typeface="IBM Plex Sans"/>
              </a:rPr>
              <a:t>, while lower-income groups (15.5%) are underrepresented.</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Male respondents (69.7%)</a:t>
            </a:r>
            <a:r>
              <a:rPr lang="en-US" sz="2262">
                <a:solidFill>
                  <a:srgbClr val="FFFFFF"/>
                </a:solidFill>
                <a:latin typeface="IBM Plex Sans"/>
                <a:ea typeface="IBM Plex Sans"/>
                <a:cs typeface="IBM Plex Sans"/>
                <a:sym typeface="IBM Plex Sans"/>
              </a:rPr>
              <a:t> significantly outnumber females (29.6%).</a:t>
            </a:r>
          </a:p>
          <a:p>
            <a:pPr marL="488502" lvl="1" indent="-244251" algn="l">
              <a:lnSpc>
                <a:spcPts val="3167"/>
              </a:lnSpc>
              <a:buFont typeface="Arial"/>
              <a:buChar char="•"/>
            </a:pPr>
            <a:r>
              <a:rPr lang="en-US" sz="2262">
                <a:solidFill>
                  <a:srgbClr val="FFFFFF"/>
                </a:solidFill>
                <a:latin typeface="IBM Plex Sans"/>
                <a:ea typeface="IBM Plex Sans"/>
                <a:cs typeface="IBM Plex Sans"/>
                <a:sym typeface="IBM Plex Sans"/>
              </a:rPr>
              <a:t>The sample is highly skewed towards young, affluent students, affecting market generalizability.</a:t>
            </a:r>
          </a:p>
          <a:p>
            <a:pPr algn="l">
              <a:lnSpc>
                <a:spcPts val="3167"/>
              </a:lnSpc>
            </a:pPr>
            <a:endParaRPr lang="en-US" sz="2262">
              <a:solidFill>
                <a:srgbClr val="FFFFFF"/>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6129400" y="5746291"/>
            <a:ext cx="6029199" cy="3512009"/>
          </a:xfrm>
          <a:custGeom>
            <a:avLst/>
            <a:gdLst/>
            <a:ahLst/>
            <a:cxnLst/>
            <a:rect l="l" t="t" r="r" b="b"/>
            <a:pathLst>
              <a:path w="6029199" h="3512009">
                <a:moveTo>
                  <a:pt x="0" y="0"/>
                </a:moveTo>
                <a:lnTo>
                  <a:pt x="6029200" y="0"/>
                </a:lnTo>
                <a:lnTo>
                  <a:pt x="6029200" y="3512009"/>
                </a:lnTo>
                <a:lnTo>
                  <a:pt x="0" y="3512009"/>
                </a:lnTo>
                <a:lnTo>
                  <a:pt x="0" y="0"/>
                </a:lnTo>
                <a:close/>
              </a:path>
            </a:pathLst>
          </a:custGeom>
          <a:blipFill>
            <a:blip r:embed="rId6"/>
            <a:stretch>
              <a:fillRect/>
            </a:stretch>
          </a:blipFill>
        </p:spPr>
        <p:txBody>
          <a:bodyPr/>
          <a:lstStyle/>
          <a:p>
            <a:endParaRPr lang="en-IN"/>
          </a:p>
        </p:txBody>
      </p:sp>
      <p:pic>
        <p:nvPicPr>
          <p:cNvPr id="6" name="Picture 6"/>
          <p:cNvPicPr>
            <a:picLocks noChangeAspect="1"/>
          </p:cNvPicPr>
          <p:nvPr/>
        </p:nvPicPr>
        <p:blipFill>
          <a:blip r:embed="rId7"/>
          <a:srcRect/>
          <a:stretch>
            <a:fillRect/>
          </a:stretch>
        </p:blipFill>
        <p:spPr>
          <a:xfrm>
            <a:off x="10795156" y="7071067"/>
            <a:ext cx="1235653" cy="290378"/>
          </a:xfrm>
          <a:prstGeom prst="rect">
            <a:avLst/>
          </a:prstGeom>
        </p:spPr>
      </p:pic>
      <p:sp>
        <p:nvSpPr>
          <p:cNvPr id="7" name="TextBox 7"/>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TextBox 9"/>
          <p:cNvSpPr txBox="1"/>
          <p:nvPr/>
        </p:nvSpPr>
        <p:spPr>
          <a:xfrm>
            <a:off x="990748" y="3059128"/>
            <a:ext cx="15863935" cy="2904140"/>
          </a:xfrm>
          <a:prstGeom prst="rect">
            <a:avLst/>
          </a:prstGeom>
        </p:spPr>
        <p:txBody>
          <a:bodyPr lIns="0" tIns="0" rIns="0" bIns="0" rtlCol="0" anchor="t">
            <a:spAutoFit/>
          </a:bodyPr>
          <a:lstStyle/>
          <a:p>
            <a:pPr algn="l">
              <a:lnSpc>
                <a:spcPts val="3939"/>
              </a:lnSpc>
            </a:pPr>
            <a:r>
              <a:rPr lang="en-US" sz="2813" b="1">
                <a:solidFill>
                  <a:srgbClr val="FFFFFF"/>
                </a:solidFill>
                <a:latin typeface="IBM Plex Sans Bold"/>
                <a:ea typeface="IBM Plex Sans Bold"/>
                <a:cs typeface="IBM Plex Sans Bold"/>
                <a:sym typeface="IBM Plex Sans Bold"/>
              </a:rPr>
              <a:t>Hypothesis:</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H0: There is no significant association between overall satisfaction with Zepto and frequency of Zepto usage.</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H1: There is a significant association between overall satisfaction with Zepto and frequency of Zepto usage.</a:t>
            </a:r>
          </a:p>
          <a:p>
            <a:pPr algn="l">
              <a:lnSpc>
                <a:spcPts val="3519"/>
              </a:lnSpc>
            </a:pPr>
            <a:endParaRPr lang="en-US" sz="2813">
              <a:solidFill>
                <a:srgbClr val="FFFFFF"/>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2065</Words>
  <Application>Microsoft Office PowerPoint</Application>
  <PresentationFormat>Custom</PresentationFormat>
  <Paragraphs>264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Be Vietnam Ultra-Bold</vt:lpstr>
      <vt:lpstr>Be Vietnam</vt:lpstr>
      <vt:lpstr>IBM Plex Sans Bold</vt:lpstr>
      <vt:lpstr>IBM Plex Sans</vt:lpstr>
      <vt:lpstr>Arial</vt:lpstr>
      <vt:lpstr>Mulish</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ZEPTO PPT</dc:title>
  <cp:lastModifiedBy>Dharmik Patel</cp:lastModifiedBy>
  <cp:revision>2</cp:revision>
  <dcterms:created xsi:type="dcterms:W3CDTF">2006-08-16T00:00:00Z</dcterms:created>
  <dcterms:modified xsi:type="dcterms:W3CDTF">2025-03-26T15:34:26Z</dcterms:modified>
  <dc:identifier>DAGiimJrx84</dc:identifier>
</cp:coreProperties>
</file>